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80" r:id="rId2"/>
    <p:sldId id="281" r:id="rId3"/>
    <p:sldId id="256" r:id="rId4"/>
    <p:sldId id="257" r:id="rId5"/>
    <p:sldId id="258" r:id="rId6"/>
    <p:sldId id="259" r:id="rId7"/>
    <p:sldId id="262" r:id="rId8"/>
    <p:sldId id="288" r:id="rId9"/>
    <p:sldId id="260" r:id="rId10"/>
    <p:sldId id="261" r:id="rId11"/>
    <p:sldId id="263" r:id="rId12"/>
    <p:sldId id="264" r:id="rId13"/>
    <p:sldId id="265" r:id="rId14"/>
    <p:sldId id="266" r:id="rId15"/>
    <p:sldId id="276" r:id="rId16"/>
    <p:sldId id="277" r:id="rId17"/>
    <p:sldId id="278" r:id="rId18"/>
    <p:sldId id="295" r:id="rId19"/>
    <p:sldId id="296" r:id="rId20"/>
    <p:sldId id="297"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91" autoAdjust="0"/>
    <p:restoredTop sz="74733" autoAdjust="0"/>
  </p:normalViewPr>
  <p:slideViewPr>
    <p:cSldViewPr>
      <p:cViewPr>
        <p:scale>
          <a:sx n="50" d="100"/>
          <a:sy n="50" d="100"/>
        </p:scale>
        <p:origin x="-1878" y="-2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DC4C787-8FFF-4867-BECD-70BACFD3EE03}" type="datetimeFigureOut">
              <a:rPr lang="en-US"/>
              <a:pPr>
                <a:defRPr/>
              </a:pPr>
              <a:t>1/23/2013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1336416-A08D-4D55-9431-86597AA44F5C}" type="slidenum">
              <a:rPr lang="en-US"/>
              <a:pPr>
                <a:defRPr/>
              </a:pPr>
              <a:t>‹#›</a:t>
            </a:fld>
            <a:endParaRPr lang="en-US" dirty="0"/>
          </a:p>
        </p:txBody>
      </p:sp>
    </p:spTree>
    <p:extLst>
      <p:ext uri="{BB962C8B-B14F-4D97-AF65-F5344CB8AC3E}">
        <p14:creationId xmlns:p14="http://schemas.microsoft.com/office/powerpoint/2010/main" val="29519890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336416-A08D-4D55-9431-86597AA44F5C}"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Times New Roman" pitchFamily="18" charset="0"/>
                <a:cs typeface="Times New Roman" pitchFamily="18" charset="0"/>
              </a:rPr>
              <a:t>Because this theory</a:t>
            </a:r>
            <a:r>
              <a:rPr lang="en-US" baseline="0" dirty="0" smtClean="0">
                <a:latin typeface="Times New Roman" pitchFamily="18" charset="0"/>
                <a:cs typeface="Times New Roman" pitchFamily="18" charset="0"/>
              </a:rPr>
              <a:t> is used often, t</a:t>
            </a:r>
            <a:r>
              <a:rPr lang="en-US" dirty="0" smtClean="0">
                <a:latin typeface="Times New Roman" pitchFamily="18" charset="0"/>
                <a:cs typeface="Times New Roman" pitchFamily="18" charset="0"/>
              </a:rPr>
              <a:t>he University of Colorado and Georgia Southern University implemented this model in nursing (McEwen and Wills, 2011, p.177). It is used in their plan of study in addition to the care they provide.</a:t>
            </a:r>
          </a:p>
          <a:p>
            <a:endParaRPr lang="en-US" dirty="0"/>
          </a:p>
        </p:txBody>
      </p:sp>
      <p:sp>
        <p:nvSpPr>
          <p:cNvPr id="4" name="Slide Number Placeholder 3"/>
          <p:cNvSpPr>
            <a:spLocks noGrp="1"/>
          </p:cNvSpPr>
          <p:nvPr>
            <p:ph type="sldNum" sz="quarter" idx="10"/>
          </p:nvPr>
        </p:nvSpPr>
        <p:spPr/>
        <p:txBody>
          <a:bodyPr/>
          <a:lstStyle/>
          <a:p>
            <a:pPr>
              <a:defRPr/>
            </a:pPr>
            <a:fld id="{A1336416-A08D-4D55-9431-86597AA44F5C}" type="slidenum">
              <a:rPr lang="en-US" smtClean="0"/>
              <a:pPr>
                <a:defRPr/>
              </a:pPr>
              <a:t>13</a:t>
            </a:fld>
            <a:endParaRPr lang="en-US" dirty="0"/>
          </a:p>
        </p:txBody>
      </p:sp>
    </p:spTree>
    <p:extLst>
      <p:ext uri="{BB962C8B-B14F-4D97-AF65-F5344CB8AC3E}">
        <p14:creationId xmlns:p14="http://schemas.microsoft.com/office/powerpoint/2010/main" val="15771557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Using Jean Watson’s philosophy of nursing helps the nurse to present a well rounded scope of caring to the patient.  She not only addresses the physical ailments, she focuses on the patient’s spiritual health as well.  She believed caring and curing work hand in hand.  Her transpersonal approach had an effect on the nurse as well as the patient.</a:t>
            </a: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2466C4D2-495E-4E57-B5E1-8333B163A176}" type="slidenum">
              <a:rPr lang="en-US" smtClean="0"/>
              <a:pPr eaLnBrk="1" hangingPunct="1"/>
              <a:t>15</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One of Watson’s areas of focus was education.  As mentioned earlier, several universities have implemented Watson’s model of caring in their advanced nursing practice curriculum.  Watson’s theory also has been used by nursing instructors in relation to their students as evidenced by a study from Wade and Kasper (2006).</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FAD635DA-2D80-4B07-9044-EF6515D147D1}" type="slidenum">
              <a:rPr lang="en-US" smtClean="0"/>
              <a:pPr eaLnBrk="1" hangingPunct="1"/>
              <a:t>16</a:t>
            </a:fld>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Using Watson’s model of caring can shape the future of nursing by increasing the capacity of caring in nursing students.  Having a connection with one’s patients can help to keep the nurse from becoming hardened and unsympathetic toward the patients.  </a:t>
            </a: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9EA00955-5194-467E-A70B-0CBD3E615280}" type="slidenum">
              <a:rPr lang="en-US" smtClean="0"/>
              <a:pPr eaLnBrk="1" hangingPunct="1"/>
              <a:t>17</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Jean</a:t>
            </a:r>
            <a:r>
              <a:rPr lang="en-US" baseline="0" dirty="0" smtClean="0"/>
              <a:t> Watson has a passion for mental health nursing, thus she earned her </a:t>
            </a:r>
            <a:r>
              <a:rPr lang="en-US" baseline="0" dirty="0" err="1" smtClean="0"/>
              <a:t>phd</a:t>
            </a:r>
            <a:r>
              <a:rPr lang="en-US" baseline="0" dirty="0" smtClean="0"/>
              <a:t> in educational psychology and counseling. This definitely impacted her theory development.</a:t>
            </a:r>
            <a:endParaRPr lang="en-US" dirty="0"/>
          </a:p>
        </p:txBody>
      </p:sp>
      <p:sp>
        <p:nvSpPr>
          <p:cNvPr id="4" name="Slide Number Placeholder 3"/>
          <p:cNvSpPr>
            <a:spLocks noGrp="1"/>
          </p:cNvSpPr>
          <p:nvPr>
            <p:ph type="sldNum" sz="quarter" idx="10"/>
          </p:nvPr>
        </p:nvSpPr>
        <p:spPr/>
        <p:txBody>
          <a:bodyPr/>
          <a:lstStyle/>
          <a:p>
            <a:pPr>
              <a:defRPr/>
            </a:pPr>
            <a:fld id="{A1336416-A08D-4D55-9431-86597AA44F5C}" type="slidenum">
              <a:rPr lang="en-US" smtClean="0"/>
              <a:pPr>
                <a:defRPr/>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Watson’s</a:t>
            </a:r>
            <a:r>
              <a:rPr lang="en-US" baseline="0" dirty="0" smtClean="0"/>
              <a:t> theory work includes a number of titles.  In 1979 she published, </a:t>
            </a:r>
            <a:r>
              <a:rPr lang="en-US" i="1" baseline="0" dirty="0" smtClean="0"/>
              <a:t>Nursing: The Philosophy and Theory of Human Care in Nursing</a:t>
            </a:r>
            <a:r>
              <a:rPr lang="en-US" i="0" baseline="0" dirty="0" smtClean="0"/>
              <a:t>.  She revised that work in 1985 and wrote </a:t>
            </a:r>
            <a:r>
              <a:rPr lang="en-US" i="1" baseline="0" dirty="0" smtClean="0"/>
              <a:t>Nursing:  Human Science and Human Care.  </a:t>
            </a:r>
            <a:r>
              <a:rPr lang="en-US" i="0" baseline="0" dirty="0" smtClean="0"/>
              <a:t>Her two most recent theory publications include: </a:t>
            </a:r>
            <a:r>
              <a:rPr lang="en-US" i="1" baseline="0" dirty="0" smtClean="0"/>
              <a:t>Watson’s Philosophy and  Theory of Human Caring in Nursing </a:t>
            </a:r>
            <a:r>
              <a:rPr lang="en-US" i="0" baseline="0" dirty="0" smtClean="0"/>
              <a:t>(1989) and </a:t>
            </a:r>
            <a:r>
              <a:rPr lang="en-US" i="1" baseline="0" dirty="0" smtClean="0"/>
              <a:t>Human Science and Human Care </a:t>
            </a:r>
            <a:r>
              <a:rPr lang="en-US" i="0" baseline="0" dirty="0" smtClean="0"/>
              <a:t>(1999).  Watson founded the Watson Caring Science Institute in 2007 (See reference list for website).</a:t>
            </a:r>
            <a:endParaRPr lang="en-US" dirty="0"/>
          </a:p>
        </p:txBody>
      </p:sp>
      <p:sp>
        <p:nvSpPr>
          <p:cNvPr id="4" name="Slide Number Placeholder 3"/>
          <p:cNvSpPr>
            <a:spLocks noGrp="1"/>
          </p:cNvSpPr>
          <p:nvPr>
            <p:ph type="sldNum" sz="quarter" idx="10"/>
          </p:nvPr>
        </p:nvSpPr>
        <p:spPr/>
        <p:txBody>
          <a:bodyPr/>
          <a:lstStyle/>
          <a:p>
            <a:pPr>
              <a:defRPr/>
            </a:pPr>
            <a:fld id="{A1336416-A08D-4D55-9431-86597AA44F5C}" type="slidenum">
              <a:rPr lang="en-US" smtClean="0"/>
              <a:pPr>
                <a:defRPr/>
              </a:pPr>
              <a:t>5</a:t>
            </a:fld>
            <a:endParaRPr lang="en-US" dirty="0"/>
          </a:p>
        </p:txBody>
      </p:sp>
    </p:spTree>
    <p:extLst>
      <p:ext uri="{BB962C8B-B14F-4D97-AF65-F5344CB8AC3E}">
        <p14:creationId xmlns:p14="http://schemas.microsoft.com/office/powerpoint/2010/main" val="771119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latin typeface="Times New Roman" pitchFamily="18" charset="0"/>
                <a:cs typeface="Times New Roman" pitchFamily="18" charset="0"/>
              </a:rPr>
              <a:t>Watson’s theory is a grand interactive theory.  Her theory is broad in scope and incorporates concepts from other disciplines. She was</a:t>
            </a:r>
            <a:r>
              <a:rPr lang="en-US" sz="1200" baseline="0" dirty="0" smtClean="0">
                <a:latin typeface="Times New Roman" pitchFamily="18" charset="0"/>
                <a:cs typeface="Times New Roman" pitchFamily="18" charset="0"/>
              </a:rPr>
              <a:t> influenced greatly by nursing theorists, Nightingale and Roger. In addition, she favored psychologists, </a:t>
            </a:r>
            <a:r>
              <a:rPr lang="en-US" sz="1200" baseline="0" dirty="0" err="1" smtClean="0">
                <a:latin typeface="Times New Roman" pitchFamily="18" charset="0"/>
                <a:cs typeface="Times New Roman" pitchFamily="18" charset="0"/>
              </a:rPr>
              <a:t>Giorgi</a:t>
            </a:r>
            <a:r>
              <a:rPr lang="en-US" sz="1200" baseline="0" dirty="0" smtClean="0">
                <a:latin typeface="Times New Roman" pitchFamily="18" charset="0"/>
                <a:cs typeface="Times New Roman" pitchFamily="18" charset="0"/>
              </a:rPr>
              <a:t>, Johnson, and Koch.</a:t>
            </a:r>
            <a:endParaRPr lang="en-US" sz="1200"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A1336416-A08D-4D55-9431-86597AA44F5C}" type="slidenum">
              <a:rPr lang="en-US" smtClean="0"/>
              <a:pPr>
                <a:defRPr/>
              </a:pPr>
              <a:t>6</a:t>
            </a:fld>
            <a:endParaRPr lang="en-US" dirty="0"/>
          </a:p>
        </p:txBody>
      </p:sp>
    </p:spTree>
    <p:extLst>
      <p:ext uri="{BB962C8B-B14F-4D97-AF65-F5344CB8AC3E}">
        <p14:creationId xmlns:p14="http://schemas.microsoft.com/office/powerpoint/2010/main" val="2013654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Watson definitely valued several</a:t>
            </a:r>
            <a:r>
              <a:rPr lang="en-US" baseline="0" dirty="0" smtClean="0"/>
              <a:t> meta-</a:t>
            </a:r>
            <a:r>
              <a:rPr lang="en-US" baseline="0" dirty="0" err="1" smtClean="0"/>
              <a:t>paradigmal</a:t>
            </a:r>
            <a:r>
              <a:rPr lang="en-US" baseline="0" dirty="0" smtClean="0"/>
              <a:t> concepts in her research and theory development. She believed humans were to be cared for, respected, and nurtured. Her definition of health included harmony with the mind, body and soul. Caring for an individual holistically is vital to their health. Furthermore, Watson believes that caring is developed through culture and is a way to cope with the environment.</a:t>
            </a:r>
            <a:endParaRPr lang="en-US" dirty="0"/>
          </a:p>
        </p:txBody>
      </p:sp>
      <p:sp>
        <p:nvSpPr>
          <p:cNvPr id="4" name="Slide Number Placeholder 3"/>
          <p:cNvSpPr>
            <a:spLocks noGrp="1"/>
          </p:cNvSpPr>
          <p:nvPr>
            <p:ph type="sldNum" sz="quarter" idx="10"/>
          </p:nvPr>
        </p:nvSpPr>
        <p:spPr/>
        <p:txBody>
          <a:bodyPr/>
          <a:lstStyle/>
          <a:p>
            <a:pPr>
              <a:defRPr/>
            </a:pPr>
            <a:fld id="{A1336416-A08D-4D55-9431-86597AA44F5C}" type="slidenum">
              <a:rPr lang="en-US" smtClean="0"/>
              <a:pPr>
                <a:defRPr/>
              </a:pPr>
              <a:t>7</a:t>
            </a:fld>
            <a:endParaRPr lang="en-US" dirty="0"/>
          </a:p>
        </p:txBody>
      </p:sp>
    </p:spTree>
    <p:extLst>
      <p:ext uri="{BB962C8B-B14F-4D97-AF65-F5344CB8AC3E}">
        <p14:creationId xmlns:p14="http://schemas.microsoft.com/office/powerpoint/2010/main" val="18939069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Watson other concepts play into the relationships that come from the caring science.  The actual caring occasion and transpersonal</a:t>
            </a:r>
            <a:r>
              <a:rPr lang="en-US" baseline="0" dirty="0" smtClean="0"/>
              <a:t> both refer to the caring moment between the nurse and the individual.  Through this moment both parties have a phenomenal field, which is a human experience of being that becomes part of their life.  </a:t>
            </a:r>
            <a:endParaRPr lang="en-US" dirty="0"/>
          </a:p>
        </p:txBody>
      </p:sp>
      <p:sp>
        <p:nvSpPr>
          <p:cNvPr id="4" name="Slide Number Placeholder 3"/>
          <p:cNvSpPr>
            <a:spLocks noGrp="1"/>
          </p:cNvSpPr>
          <p:nvPr>
            <p:ph type="sldNum" sz="quarter" idx="10"/>
          </p:nvPr>
        </p:nvSpPr>
        <p:spPr/>
        <p:txBody>
          <a:bodyPr/>
          <a:lstStyle/>
          <a:p>
            <a:pPr>
              <a:defRPr/>
            </a:pPr>
            <a:fld id="{A1336416-A08D-4D55-9431-86597AA44F5C}" type="slidenum">
              <a:rPr lang="en-US" smtClean="0"/>
              <a:pPr>
                <a:defRPr/>
              </a:pPr>
              <a:t>8</a:t>
            </a:fld>
            <a:endParaRPr lang="en-US" dirty="0"/>
          </a:p>
        </p:txBody>
      </p:sp>
    </p:spTree>
    <p:extLst>
      <p:ext uri="{BB962C8B-B14F-4D97-AF65-F5344CB8AC3E}">
        <p14:creationId xmlns:p14="http://schemas.microsoft.com/office/powerpoint/2010/main" val="297041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Watson’s</a:t>
            </a:r>
            <a:r>
              <a:rPr lang="en-US" baseline="0" dirty="0" smtClean="0"/>
              <a:t> s</a:t>
            </a:r>
            <a:r>
              <a:rPr lang="en-US" dirty="0" smtClean="0"/>
              <a:t>even</a:t>
            </a:r>
            <a:r>
              <a:rPr lang="en-US" baseline="0" dirty="0" smtClean="0"/>
              <a:t> major assumptions involve caring. She believes caring goes beyond the person and into the environment. She determined that a caring environment allows a person to choose the best action for himself at any given time. In addition, she calls caring “</a:t>
            </a:r>
            <a:r>
              <a:rPr lang="en-US" baseline="0" dirty="0" err="1" smtClean="0"/>
              <a:t>healthogenic</a:t>
            </a:r>
            <a:r>
              <a:rPr lang="en-US" baseline="0" dirty="0" smtClean="0"/>
              <a:t>” which means the science of caring complements the science of curing. Taking care of all aspects of the person is vital.</a:t>
            </a:r>
            <a:endParaRPr lang="en-US" dirty="0"/>
          </a:p>
        </p:txBody>
      </p:sp>
      <p:sp>
        <p:nvSpPr>
          <p:cNvPr id="4" name="Slide Number Placeholder 3"/>
          <p:cNvSpPr>
            <a:spLocks noGrp="1"/>
          </p:cNvSpPr>
          <p:nvPr>
            <p:ph type="sldNum" sz="quarter" idx="10"/>
          </p:nvPr>
        </p:nvSpPr>
        <p:spPr/>
        <p:txBody>
          <a:bodyPr/>
          <a:lstStyle/>
          <a:p>
            <a:pPr>
              <a:defRPr/>
            </a:pPr>
            <a:fld id="{A1336416-A08D-4D55-9431-86597AA44F5C}" type="slidenum">
              <a:rPr lang="en-US" smtClean="0"/>
              <a:pPr>
                <a:defRPr/>
              </a:pPr>
              <a:t>9</a:t>
            </a:fld>
            <a:endParaRPr lang="en-US" dirty="0"/>
          </a:p>
        </p:txBody>
      </p:sp>
    </p:spTree>
    <p:extLst>
      <p:ext uri="{BB962C8B-B14F-4D97-AF65-F5344CB8AC3E}">
        <p14:creationId xmlns:p14="http://schemas.microsoft.com/office/powerpoint/2010/main" val="3029012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buFont typeface="Arial"/>
              <a:buChar char="•"/>
            </a:pPr>
            <a:r>
              <a:rPr lang="en-US" dirty="0" smtClean="0"/>
              <a:t>These are the ten caring processes that Watson uses in her theory.  The refer to the way the caring nurse should interact with her client.  Watson’s 9</a:t>
            </a:r>
            <a:r>
              <a:rPr lang="en-US" baseline="30000" dirty="0" smtClean="0"/>
              <a:t>th</a:t>
            </a:r>
            <a:r>
              <a:rPr lang="en-US" dirty="0" smtClean="0"/>
              <a:t> principle is similar to Maslow’s hierarchy of needs. </a:t>
            </a:r>
          </a:p>
          <a:p>
            <a:pPr algn="just">
              <a:buFont typeface="Arial"/>
              <a:buChar char="•"/>
            </a:pPr>
            <a:r>
              <a:rPr lang="en-US" dirty="0" smtClean="0"/>
              <a:t>Lower order needs (biophysical needs) </a:t>
            </a:r>
          </a:p>
          <a:p>
            <a:pPr marL="742950" lvl="1" indent="-285750" algn="just">
              <a:buFont typeface="Arial"/>
              <a:buChar char="•"/>
            </a:pPr>
            <a:r>
              <a:rPr lang="en-US" i="1" dirty="0" smtClean="0"/>
              <a:t>The need for food and fluid</a:t>
            </a:r>
            <a:r>
              <a:rPr lang="en-US" dirty="0" smtClean="0"/>
              <a:t> </a:t>
            </a:r>
          </a:p>
          <a:p>
            <a:pPr marL="742950" lvl="1" indent="-285750" algn="just">
              <a:buFont typeface="Arial"/>
              <a:buChar char="•"/>
            </a:pPr>
            <a:r>
              <a:rPr lang="en-US" i="1" dirty="0" smtClean="0"/>
              <a:t>The need for elimination</a:t>
            </a:r>
            <a:r>
              <a:rPr lang="en-US" dirty="0" smtClean="0"/>
              <a:t> </a:t>
            </a:r>
          </a:p>
          <a:p>
            <a:pPr marL="742950" lvl="1" indent="-285750" algn="just">
              <a:buFont typeface="Arial"/>
              <a:buChar char="•"/>
            </a:pPr>
            <a:r>
              <a:rPr lang="en-US" i="1" dirty="0" smtClean="0"/>
              <a:t>The need for ventilation</a:t>
            </a:r>
            <a:r>
              <a:rPr lang="en-US" dirty="0" smtClean="0"/>
              <a:t> </a:t>
            </a:r>
          </a:p>
          <a:p>
            <a:pPr algn="just">
              <a:buFont typeface="Arial"/>
              <a:buChar char="•"/>
            </a:pPr>
            <a:r>
              <a:rPr lang="en-US" dirty="0" smtClean="0"/>
              <a:t>Lower order needs (psychophysical needs) </a:t>
            </a:r>
          </a:p>
          <a:p>
            <a:pPr marL="742950" lvl="1" indent="-285750" algn="just">
              <a:buFont typeface="Arial"/>
              <a:buChar char="•"/>
            </a:pPr>
            <a:r>
              <a:rPr lang="en-US" i="1" dirty="0" smtClean="0"/>
              <a:t>The need for activity-inactivity</a:t>
            </a:r>
            <a:r>
              <a:rPr lang="en-US" dirty="0" smtClean="0"/>
              <a:t> </a:t>
            </a:r>
          </a:p>
          <a:p>
            <a:pPr marL="742950" lvl="1" indent="-285750" algn="just">
              <a:buFont typeface="Arial"/>
              <a:buChar char="•"/>
            </a:pPr>
            <a:r>
              <a:rPr lang="en-US" i="1" dirty="0" smtClean="0"/>
              <a:t>The need for sexuality</a:t>
            </a:r>
            <a:r>
              <a:rPr lang="en-US" dirty="0" smtClean="0"/>
              <a:t> </a:t>
            </a:r>
          </a:p>
          <a:p>
            <a:pPr algn="just">
              <a:buFont typeface="Arial"/>
              <a:buChar char="•"/>
            </a:pPr>
            <a:r>
              <a:rPr lang="en-US" i="1" dirty="0" smtClean="0"/>
              <a:t>Higher order needs (psychosocial needs)</a:t>
            </a:r>
            <a:r>
              <a:rPr lang="en-US" dirty="0" smtClean="0"/>
              <a:t> </a:t>
            </a:r>
          </a:p>
          <a:p>
            <a:pPr marL="742950" lvl="1" indent="-285750" algn="just">
              <a:buFont typeface="Arial"/>
              <a:buChar char="•"/>
            </a:pPr>
            <a:r>
              <a:rPr lang="en-US" i="1" dirty="0" smtClean="0"/>
              <a:t>The need for achievement</a:t>
            </a:r>
            <a:r>
              <a:rPr lang="en-US" dirty="0" smtClean="0"/>
              <a:t> </a:t>
            </a:r>
          </a:p>
          <a:p>
            <a:pPr marL="742950" lvl="1" indent="-285750" algn="just">
              <a:buFont typeface="Arial"/>
              <a:buChar char="•"/>
            </a:pPr>
            <a:r>
              <a:rPr lang="en-US" i="1" dirty="0" smtClean="0"/>
              <a:t>The need for affiliation</a:t>
            </a:r>
            <a:r>
              <a:rPr lang="en-US" dirty="0" smtClean="0"/>
              <a:t> </a:t>
            </a:r>
          </a:p>
          <a:p>
            <a:pPr marL="742950" lvl="1" indent="-285750" algn="just">
              <a:buFont typeface="Arial"/>
              <a:buChar char="•"/>
            </a:pPr>
            <a:r>
              <a:rPr lang="en-US" i="1" dirty="0" smtClean="0"/>
              <a:t>Higher order need (intrapersonal-interpersonal need)</a:t>
            </a:r>
            <a:r>
              <a:rPr lang="en-US" dirty="0" smtClean="0"/>
              <a:t> </a:t>
            </a:r>
          </a:p>
          <a:p>
            <a:pPr marL="742950" lvl="1" indent="-285750" algn="just">
              <a:buFont typeface="Arial"/>
              <a:buChar char="•"/>
            </a:pPr>
            <a:r>
              <a:rPr lang="en-US" i="1" dirty="0" smtClean="0"/>
              <a:t>The need for self-actualization</a:t>
            </a:r>
            <a:r>
              <a:rPr lang="en-US" dirty="0" smtClean="0"/>
              <a:t> </a:t>
            </a:r>
          </a:p>
          <a:p>
            <a:r>
              <a:rPr lang="en-US" dirty="0" smtClean="0"/>
              <a:t>(Nursing Theories, 2012)</a:t>
            </a:r>
            <a:endParaRPr lang="en-US" dirty="0"/>
          </a:p>
        </p:txBody>
      </p:sp>
      <p:sp>
        <p:nvSpPr>
          <p:cNvPr id="4" name="Slide Number Placeholder 3"/>
          <p:cNvSpPr>
            <a:spLocks noGrp="1"/>
          </p:cNvSpPr>
          <p:nvPr>
            <p:ph type="sldNum" sz="quarter" idx="10"/>
          </p:nvPr>
        </p:nvSpPr>
        <p:spPr/>
        <p:txBody>
          <a:bodyPr/>
          <a:lstStyle/>
          <a:p>
            <a:pPr>
              <a:defRPr/>
            </a:pPr>
            <a:fld id="{A1336416-A08D-4D55-9431-86597AA44F5C}" type="slidenum">
              <a:rPr lang="en-US" smtClean="0"/>
              <a:pPr>
                <a:defRPr/>
              </a:pPr>
              <a:t>10</a:t>
            </a:fld>
            <a:endParaRPr lang="en-US" dirty="0"/>
          </a:p>
        </p:txBody>
      </p:sp>
    </p:spTree>
    <p:extLst>
      <p:ext uri="{BB962C8B-B14F-4D97-AF65-F5344CB8AC3E}">
        <p14:creationId xmlns:p14="http://schemas.microsoft.com/office/powerpoint/2010/main" val="3060975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Jean Watson</a:t>
            </a:r>
            <a:r>
              <a:rPr lang="en-US" baseline="0" dirty="0" smtClean="0"/>
              <a:t> found transpersonal caring “</a:t>
            </a:r>
            <a:r>
              <a:rPr lang="en-US" sz="1200" dirty="0" smtClean="0">
                <a:latin typeface="Times New Roman" pitchFamily="18" charset="0"/>
                <a:cs typeface="Times New Roman" pitchFamily="18" charset="0"/>
              </a:rPr>
              <a:t>promotes self-knowledge, self-control, and self-healing patterns and possibilities” (McEwen and Wills, 2011, p. 177). This is utilized in many aspects of nursing and has a substantial impact</a:t>
            </a:r>
            <a:r>
              <a:rPr lang="en-US" sz="1200" baseline="0" dirty="0" smtClean="0">
                <a:latin typeface="Times New Roman" pitchFamily="18" charset="0"/>
                <a:cs typeface="Times New Roman" pitchFamily="18" charset="0"/>
              </a:rPr>
              <a:t> on different areas of care.</a:t>
            </a:r>
            <a:endParaRPr lang="en-US" sz="1200"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A1336416-A08D-4D55-9431-86597AA44F5C}" type="slidenum">
              <a:rPr lang="en-US" smtClean="0"/>
              <a:pPr>
                <a:defRPr/>
              </a:pPr>
              <a:t>12</a:t>
            </a:fld>
            <a:endParaRPr lang="en-US" dirty="0"/>
          </a:p>
        </p:txBody>
      </p:sp>
    </p:spTree>
    <p:extLst>
      <p:ext uri="{BB962C8B-B14F-4D97-AF65-F5344CB8AC3E}">
        <p14:creationId xmlns:p14="http://schemas.microsoft.com/office/powerpoint/2010/main" val="1594909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fld id="{0C68E8A9-885D-49EC-91DD-6EB9BAE1CE47}" type="datetimeFigureOut">
              <a:rPr lang="en-US" smtClean="0"/>
              <a:pPr>
                <a:defRPr/>
              </a:pPr>
              <a:t>1/23/2013</a:t>
            </a:fld>
            <a:endParaRPr lang="en-US" dirty="0"/>
          </a:p>
        </p:txBody>
      </p:sp>
      <p:sp>
        <p:nvSpPr>
          <p:cNvPr id="17" name="Footer Placeholder 16"/>
          <p:cNvSpPr>
            <a:spLocks noGrp="1"/>
          </p:cNvSpPr>
          <p:nvPr>
            <p:ph type="ftr" sz="quarter" idx="11"/>
          </p:nvPr>
        </p:nvSpPr>
        <p:spPr/>
        <p:txBody>
          <a:bodyPr/>
          <a:lstStyle/>
          <a:p>
            <a:pPr>
              <a:defRPr/>
            </a:pPr>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4E700849-DF1F-40AD-ADF8-EF8273BA3DB9}" type="slidenum">
              <a:rPr lang="en-US" smtClean="0"/>
              <a:pPr>
                <a:defRPr/>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224FC24-685F-4E79-9E28-63E2680DB5BF}" type="datetimeFigureOut">
              <a:rPr lang="en-US" smtClean="0"/>
              <a:pPr>
                <a:defRPr/>
              </a:pPr>
              <a:t>1/23/2013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9B2934D-4D4F-4F94-8158-60B490317D2E}" type="slidenum">
              <a:rPr lang="en-US" smtClean="0"/>
              <a:pPr>
                <a:defRPr/>
              </a:pPr>
              <a:t>‹#›</a:t>
            </a:fld>
            <a:endParaRPr lang="en-US" dirty="0"/>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5E4E46E7-96B7-485C-A02B-08C3A3BED8EC}" type="datetimeFigureOut">
              <a:rPr lang="en-US" smtClean="0"/>
              <a:pPr>
                <a:defRPr/>
              </a:pPr>
              <a:t>1/23/2013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9640E13-52DF-401F-8593-12F03E81603A}" type="slidenum">
              <a:rPr lang="en-US" smtClean="0"/>
              <a:pPr>
                <a:defRPr/>
              </a:pPr>
              <a:t>‹#›</a:t>
            </a:fld>
            <a:endParaRPr lang="en-US" dirty="0"/>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fld id="{1E07D275-6F93-41BF-8555-7161ECB5AE53}" type="datetimeFigureOut">
              <a:rPr lang="en-US" smtClean="0"/>
              <a:pPr>
                <a:defRPr/>
              </a:pPr>
              <a:t>1/23/2013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5B29804-8823-4CB7-8B25-7D7EF5715B3D}" type="slidenum">
              <a:rPr lang="en-US" smtClean="0"/>
              <a:pPr>
                <a:defRPr/>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7431FDF6-61DE-49B5-AE5E-2D21797E4B58}" type="datetimeFigureOut">
              <a:rPr lang="en-US" smtClean="0"/>
              <a:pPr>
                <a:defRPr/>
              </a:pPr>
              <a:t>1/23/2013</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pPr>
              <a:defRPr/>
            </a:pPr>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pPr>
              <a:defRPr/>
            </a:pPr>
            <a:fld id="{3DC8D15C-D57E-46B5-84FD-BD208173E21D}"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fld id="{5A6A94DD-62A4-48CA-A6FD-7FA095C58788}" type="datetimeFigureOut">
              <a:rPr lang="en-US" smtClean="0"/>
              <a:pPr>
                <a:defRPr/>
              </a:pPr>
              <a:t>1/23/2013</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6F11DCF6-E6C0-4105-88AE-7FA5038081DD}" type="slidenum">
              <a:rPr lang="en-US" smtClean="0"/>
              <a:pPr>
                <a:defRPr/>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fld id="{E8A42B4D-D758-4C96-BA4F-626ACC63769A}" type="datetimeFigureOut">
              <a:rPr lang="en-US" smtClean="0"/>
              <a:pPr>
                <a:defRPr/>
              </a:pPr>
              <a:t>1/23/2013</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506EC216-8079-4469-B06B-8788946E5FB5}" type="slidenum">
              <a:rPr lang="en-US" smtClean="0"/>
              <a:pPr>
                <a:defRPr/>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F344225F-F15F-4FBF-82B4-D8F02320332F}" type="datetimeFigureOut">
              <a:rPr lang="en-US" smtClean="0"/>
              <a:pPr>
                <a:defRPr/>
              </a:pPr>
              <a:t>1/23/2013</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EFE42E1F-67BC-44F7-8E99-2FF631679402}" type="slidenum">
              <a:rPr lang="en-US" smtClean="0"/>
              <a:pPr>
                <a:defRPr/>
              </a:pPr>
              <a:t>‹#›</a:t>
            </a:fld>
            <a:endParaRPr lang="en-US" dirty="0"/>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237713E-5472-47B3-BD33-48AB3EBD9F20}" type="datetimeFigureOut">
              <a:rPr lang="en-US" smtClean="0"/>
              <a:pPr>
                <a:defRPr/>
              </a:pPr>
              <a:t>1/23/2013</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C58094B2-734D-45A1-AC95-67BFB6F22073}" type="slidenum">
              <a:rPr lang="en-US" smtClean="0"/>
              <a:pPr>
                <a:defRPr/>
              </a:pPr>
              <a:t>‹#›</a:t>
            </a:fld>
            <a:endParaRPr lang="en-US" dirty="0"/>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518699B0-EE3D-4389-8DEB-A00759255CED}" type="datetimeFigureOut">
              <a:rPr lang="en-US" smtClean="0"/>
              <a:pPr>
                <a:defRPr/>
              </a:pPr>
              <a:t>1/23/2013</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6359572-E256-4F54-AC74-50FF75ABB6E7}" type="slidenum">
              <a:rPr lang="en-US" smtClean="0"/>
              <a:pPr>
                <a:defRPr/>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43A5868E-9393-4023-9A98-311460A5C25C}" type="datetimeFigureOut">
              <a:rPr lang="en-US" smtClean="0"/>
              <a:pPr>
                <a:defRPr/>
              </a:pPr>
              <a:t>1/23/2013</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pPr>
              <a:defRPr/>
            </a:pPr>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pPr>
              <a:defRPr/>
            </a:pPr>
            <a:fld id="{E4988B90-AD56-40CD-831E-D25624667337}" type="slidenum">
              <a:rPr lang="en-US" smtClean="0"/>
              <a:pPr>
                <a:defRPr/>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fld id="{8911AF85-62E4-469D-99D0-5252B82B9CCC}" type="datetimeFigureOut">
              <a:rPr lang="en-US" smtClean="0"/>
              <a:pPr>
                <a:defRPr/>
              </a:pPr>
              <a:t>1/23/2013</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F7B0A856-B5AC-4036-BCFC-F731ABABBC0C}"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fade thruBlk="1"/>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currentnursing.com/nursing_theory/Watson.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currentnursing.com/nursing_theory/Newman_Health_As_Expanding_Consciousness.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457200" y="762000"/>
            <a:ext cx="8229600" cy="1143000"/>
          </a:xfrm>
        </p:spPr>
        <p:txBody>
          <a:bodyPr>
            <a:normAutofit fontScale="90000"/>
          </a:bodyPr>
          <a:lstStyle/>
          <a:p>
            <a:r>
              <a:rPr lang="en-US" sz="4000" dirty="0" smtClean="0">
                <a:latin typeface="Times New Roman" pitchFamily="18" charset="0"/>
                <a:cs typeface="Times New Roman" pitchFamily="18" charset="0"/>
              </a:rPr>
              <a:t>Nursing Theorists: Watson &amp; Newman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p:txBody>
      </p:sp>
      <p:sp>
        <p:nvSpPr>
          <p:cNvPr id="2051" name="Content Placeholder 2"/>
          <p:cNvSpPr>
            <a:spLocks noGrp="1"/>
          </p:cNvSpPr>
          <p:nvPr>
            <p:ph sz="quarter" idx="1"/>
          </p:nvPr>
        </p:nvSpPr>
        <p:spPr/>
        <p:txBody>
          <a:bodyPr/>
          <a:lstStyle/>
          <a:p>
            <a:pPr algn="ctr">
              <a:buFont typeface="Arial" pitchFamily="34" charset="0"/>
              <a:buNone/>
            </a:pPr>
            <a:endParaRPr lang="en-US" dirty="0" smtClean="0">
              <a:latin typeface="Times New Roman" pitchFamily="18" charset="0"/>
              <a:cs typeface="Times New Roman" pitchFamily="18" charset="0"/>
            </a:endParaRPr>
          </a:p>
          <a:p>
            <a:pPr algn="ctr">
              <a:buFont typeface="Arial" pitchFamily="34" charset="0"/>
              <a:buNone/>
            </a:pPr>
            <a:r>
              <a:rPr lang="en-US" dirty="0" smtClean="0">
                <a:latin typeface="Times New Roman" pitchFamily="18" charset="0"/>
                <a:cs typeface="Times New Roman" pitchFamily="18" charset="0"/>
              </a:rPr>
              <a:t>Lindsay Parker</a:t>
            </a:r>
          </a:p>
          <a:p>
            <a:pPr algn="ctr">
              <a:buFont typeface="Arial" pitchFamily="34" charset="0"/>
              <a:buNone/>
            </a:pPr>
            <a:r>
              <a:rPr lang="en-US" dirty="0" smtClean="0">
                <a:latin typeface="Times New Roman" pitchFamily="18" charset="0"/>
                <a:cs typeface="Times New Roman" pitchFamily="18" charset="0"/>
              </a:rPr>
              <a:t>Kimberly Wright</a:t>
            </a:r>
          </a:p>
          <a:p>
            <a:pPr algn="ctr">
              <a:buFont typeface="Arial" pitchFamily="34" charset="0"/>
              <a:buNone/>
            </a:pPr>
            <a:r>
              <a:rPr lang="en-US" dirty="0" smtClean="0">
                <a:latin typeface="Times New Roman" pitchFamily="18" charset="0"/>
                <a:cs typeface="Times New Roman" pitchFamily="18" charset="0"/>
              </a:rPr>
              <a:t>Marissa Zingaro</a:t>
            </a:r>
          </a:p>
          <a:p>
            <a:pPr algn="ctr">
              <a:buFont typeface="Arial" pitchFamily="34" charset="0"/>
              <a:buNone/>
            </a:pPr>
            <a:endParaRPr lang="en-US" dirty="0" smtClean="0">
              <a:latin typeface="Times New Roman" pitchFamily="18" charset="0"/>
              <a:cs typeface="Times New Roman" pitchFamily="18" charset="0"/>
            </a:endParaRPr>
          </a:p>
          <a:p>
            <a:pPr algn="ctr">
              <a:buFont typeface="Arial" pitchFamily="34" charset="0"/>
              <a:buNone/>
            </a:pPr>
            <a:r>
              <a:rPr lang="en-US" dirty="0" smtClean="0">
                <a:latin typeface="Times New Roman" pitchFamily="18" charset="0"/>
                <a:cs typeface="Times New Roman" pitchFamily="18" charset="0"/>
              </a:rPr>
              <a:t>Sacred Heart University</a:t>
            </a:r>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Ten Caritas Processes</a:t>
            </a:r>
          </a:p>
        </p:txBody>
      </p:sp>
      <p:sp>
        <p:nvSpPr>
          <p:cNvPr id="3" name="Content Placeholder 2"/>
          <p:cNvSpPr>
            <a:spLocks noGrp="1"/>
          </p:cNvSpPr>
          <p:nvPr>
            <p:ph sz="quarter" idx="1"/>
          </p:nvPr>
        </p:nvSpPr>
        <p:spPr/>
        <p:txBody>
          <a:bodyPr rtlCol="0">
            <a:normAutofit fontScale="40000" lnSpcReduction="20000"/>
          </a:bodyPr>
          <a:lstStyle/>
          <a:p>
            <a:pPr eaLnBrk="1" fontAlgn="auto" hangingPunct="1">
              <a:spcAft>
                <a:spcPts val="0"/>
              </a:spcAft>
              <a:buFont typeface="+mj-lt"/>
              <a:buAutoNum type="arabicPeriod"/>
              <a:defRPr/>
            </a:pPr>
            <a:r>
              <a:rPr lang="en-US" sz="4600" dirty="0" smtClean="0">
                <a:latin typeface="Times New Roman" pitchFamily="18" charset="0"/>
                <a:cs typeface="Times New Roman" pitchFamily="18" charset="0"/>
              </a:rPr>
              <a:t>Embrace altruistic values and practice loving kindness with self and others.</a:t>
            </a:r>
          </a:p>
          <a:p>
            <a:pPr eaLnBrk="1" fontAlgn="auto" hangingPunct="1">
              <a:spcAft>
                <a:spcPts val="0"/>
              </a:spcAft>
              <a:buFont typeface="+mj-lt"/>
              <a:buAutoNum type="arabicPeriod"/>
              <a:defRPr/>
            </a:pPr>
            <a:r>
              <a:rPr lang="en-US" sz="4600" dirty="0" smtClean="0">
                <a:latin typeface="Times New Roman" pitchFamily="18" charset="0"/>
                <a:cs typeface="Times New Roman" pitchFamily="18" charset="0"/>
              </a:rPr>
              <a:t>Instill faith and hope and honor others.</a:t>
            </a:r>
          </a:p>
          <a:p>
            <a:pPr eaLnBrk="1" fontAlgn="auto" hangingPunct="1">
              <a:spcAft>
                <a:spcPts val="0"/>
              </a:spcAft>
              <a:buFont typeface="+mj-lt"/>
              <a:buAutoNum type="arabicPeriod"/>
              <a:defRPr/>
            </a:pPr>
            <a:r>
              <a:rPr lang="en-US" sz="4600" dirty="0" smtClean="0">
                <a:latin typeface="Times New Roman" pitchFamily="18" charset="0"/>
                <a:cs typeface="Times New Roman" pitchFamily="18" charset="0"/>
              </a:rPr>
              <a:t>Be sensitive to self and others by nurturing individual beliefs and practices.</a:t>
            </a:r>
          </a:p>
          <a:p>
            <a:pPr eaLnBrk="1" fontAlgn="auto" hangingPunct="1">
              <a:spcAft>
                <a:spcPts val="0"/>
              </a:spcAft>
              <a:buFont typeface="+mj-lt"/>
              <a:buAutoNum type="arabicPeriod"/>
              <a:defRPr/>
            </a:pPr>
            <a:r>
              <a:rPr lang="en-US" sz="4600" dirty="0" smtClean="0">
                <a:latin typeface="Times New Roman" pitchFamily="18" charset="0"/>
                <a:cs typeface="Times New Roman" pitchFamily="18" charset="0"/>
              </a:rPr>
              <a:t>Develop helping – trusting- caring relationships.</a:t>
            </a:r>
          </a:p>
          <a:p>
            <a:pPr eaLnBrk="1" fontAlgn="auto" hangingPunct="1">
              <a:spcAft>
                <a:spcPts val="0"/>
              </a:spcAft>
              <a:buFont typeface="+mj-lt"/>
              <a:buAutoNum type="arabicPeriod"/>
              <a:defRPr/>
            </a:pPr>
            <a:r>
              <a:rPr lang="en-US" sz="4600" dirty="0" smtClean="0">
                <a:latin typeface="Times New Roman" pitchFamily="18" charset="0"/>
                <a:cs typeface="Times New Roman" pitchFamily="18" charset="0"/>
              </a:rPr>
              <a:t>Promote and accept positive and negative feelings as you authentically listen to another’s story.</a:t>
            </a:r>
          </a:p>
          <a:p>
            <a:pPr eaLnBrk="1" fontAlgn="auto" hangingPunct="1">
              <a:spcAft>
                <a:spcPts val="0"/>
              </a:spcAft>
              <a:buFont typeface="+mj-lt"/>
              <a:buAutoNum type="arabicPeriod"/>
              <a:defRPr/>
            </a:pPr>
            <a:r>
              <a:rPr lang="en-US" sz="4600" dirty="0" smtClean="0">
                <a:latin typeface="Times New Roman" pitchFamily="18" charset="0"/>
                <a:cs typeface="Times New Roman" pitchFamily="18" charset="0"/>
              </a:rPr>
              <a:t>Use creative scientific problem-solving methods for caring decision making.</a:t>
            </a:r>
          </a:p>
          <a:p>
            <a:pPr eaLnBrk="1" fontAlgn="auto" hangingPunct="1">
              <a:spcAft>
                <a:spcPts val="0"/>
              </a:spcAft>
              <a:buFont typeface="+mj-lt"/>
              <a:buAutoNum type="arabicPeriod"/>
              <a:defRPr/>
            </a:pPr>
            <a:r>
              <a:rPr lang="en-US" sz="4600" dirty="0" smtClean="0">
                <a:latin typeface="Times New Roman" pitchFamily="18" charset="0"/>
                <a:cs typeface="Times New Roman" pitchFamily="18" charset="0"/>
              </a:rPr>
              <a:t>Share teaching and learning that addresses the individual needs and comprehension styles.</a:t>
            </a:r>
          </a:p>
          <a:p>
            <a:pPr eaLnBrk="1" fontAlgn="auto" hangingPunct="1">
              <a:spcAft>
                <a:spcPts val="0"/>
              </a:spcAft>
              <a:buFont typeface="+mj-lt"/>
              <a:buAutoNum type="arabicPeriod"/>
              <a:defRPr/>
            </a:pPr>
            <a:r>
              <a:rPr lang="en-US" sz="4600" dirty="0" smtClean="0">
                <a:latin typeface="Times New Roman" pitchFamily="18" charset="0"/>
                <a:cs typeface="Times New Roman" pitchFamily="18" charset="0"/>
              </a:rPr>
              <a:t>Create a healing environment for the physical and spiritual self which respects human dignity.</a:t>
            </a:r>
          </a:p>
          <a:p>
            <a:pPr eaLnBrk="1" fontAlgn="auto" hangingPunct="1">
              <a:spcAft>
                <a:spcPts val="0"/>
              </a:spcAft>
              <a:buFont typeface="+mj-lt"/>
              <a:buAutoNum type="arabicPeriod"/>
              <a:defRPr/>
            </a:pPr>
            <a:r>
              <a:rPr lang="en-US" sz="4600" dirty="0" smtClean="0">
                <a:latin typeface="Times New Roman" pitchFamily="18" charset="0"/>
                <a:cs typeface="Times New Roman" pitchFamily="18" charset="0"/>
              </a:rPr>
              <a:t>Assist with basic physical, emotional, and spiritual human needs.</a:t>
            </a:r>
          </a:p>
          <a:p>
            <a:pPr eaLnBrk="1" fontAlgn="auto" hangingPunct="1">
              <a:spcAft>
                <a:spcPts val="0"/>
              </a:spcAft>
              <a:buFont typeface="+mj-lt"/>
              <a:buAutoNum type="arabicPeriod"/>
              <a:defRPr/>
            </a:pPr>
            <a:r>
              <a:rPr lang="en-US" sz="4600" dirty="0" smtClean="0">
                <a:latin typeface="Times New Roman" pitchFamily="18" charset="0"/>
                <a:cs typeface="Times New Roman" pitchFamily="18" charset="0"/>
              </a:rPr>
              <a:t>Open to mystery and allow miracles to enter.</a:t>
            </a:r>
          </a:p>
          <a:p>
            <a:pPr marL="0" indent="0" algn="just" eaLnBrk="1" fontAlgn="auto" hangingPunct="1">
              <a:spcAft>
                <a:spcPts val="0"/>
              </a:spcAft>
              <a:buFont typeface="Arial" pitchFamily="34" charset="0"/>
              <a:buNone/>
              <a:defRPr/>
            </a:pPr>
            <a:endParaRPr lang="en-US" sz="4500" dirty="0" smtClean="0">
              <a:latin typeface="Times New Roman" pitchFamily="18" charset="0"/>
              <a:cs typeface="Times New Roman" pitchFamily="18" charset="0"/>
            </a:endParaRPr>
          </a:p>
          <a:p>
            <a:pPr marL="0" indent="0" algn="just" eaLnBrk="1" fontAlgn="auto" hangingPunct="1">
              <a:spcAft>
                <a:spcPts val="0"/>
              </a:spcAft>
              <a:buFont typeface="Arial" pitchFamily="34" charset="0"/>
              <a:buNone/>
              <a:defRPr/>
            </a:pPr>
            <a:r>
              <a:rPr lang="en-US" sz="4500" dirty="0" smtClean="0">
                <a:latin typeface="Times New Roman" pitchFamily="18" charset="0"/>
                <a:cs typeface="Times New Roman" pitchFamily="18" charset="0"/>
              </a:rPr>
              <a:t>(Watson Caring  Science Institute,  2007</a:t>
            </a:r>
            <a:r>
              <a:rPr lang="en-US" sz="4500" dirty="0" smtClean="0">
                <a:latin typeface="+mj-lt"/>
              </a:rPr>
              <a:t>)</a:t>
            </a:r>
          </a:p>
        </p:txBody>
      </p:sp>
    </p:spTree>
  </p:cSld>
  <p:clrMapOvr>
    <a:masterClrMapping/>
  </p:clrMapOvr>
  <p:transition spd="med">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Theory Analysis</a:t>
            </a:r>
          </a:p>
        </p:txBody>
      </p:sp>
      <p:sp>
        <p:nvSpPr>
          <p:cNvPr id="11267" name="Content Placeholder 2"/>
          <p:cNvSpPr>
            <a:spLocks noGrp="1"/>
          </p:cNvSpPr>
          <p:nvPr>
            <p:ph sz="quarter" idx="1"/>
          </p:nvPr>
        </p:nvSpPr>
        <p:spPr>
          <a:xfrm>
            <a:off x="457200" y="1752600"/>
            <a:ext cx="8229600" cy="4525963"/>
          </a:xfrm>
        </p:spPr>
        <p:txBody>
          <a:bodyPr/>
          <a:lstStyle/>
          <a:p>
            <a:pPr eaLnBrk="1" hangingPunct="1"/>
            <a:r>
              <a:rPr lang="en-US" dirty="0" smtClean="0">
                <a:latin typeface="Times New Roman" pitchFamily="18" charset="0"/>
                <a:cs typeface="Times New Roman" pitchFamily="18" charset="0"/>
              </a:rPr>
              <a:t>A logical theory that examines caring, spirituality and human and energy fields (McEwen &amp; Wills, 2011, p.176).</a:t>
            </a:r>
          </a:p>
          <a:p>
            <a:r>
              <a:rPr lang="en-US" dirty="0" smtClean="0">
                <a:latin typeface="Times New Roman" pitchFamily="18" charset="0"/>
                <a:cs typeface="Times New Roman" pitchFamily="18" charset="0"/>
              </a:rPr>
              <a:t>The theory contains many characteristics of a human interaction model (</a:t>
            </a:r>
            <a:r>
              <a:rPr lang="en-US" sz="2800" dirty="0" smtClean="0">
                <a:latin typeface="Times New Roman" pitchFamily="18" charset="0"/>
                <a:cs typeface="Times New Roman" pitchFamily="18" charset="0"/>
              </a:rPr>
              <a:t>McEwen and Wills, 2011, </a:t>
            </a:r>
            <a:r>
              <a:rPr lang="en-US" dirty="0" smtClean="0">
                <a:latin typeface="Times New Roman" pitchFamily="18" charset="0"/>
                <a:cs typeface="Times New Roman" pitchFamily="18" charset="0"/>
              </a:rPr>
              <a:t>p. 174).</a:t>
            </a:r>
          </a:p>
          <a:p>
            <a:r>
              <a:rPr lang="en-US" dirty="0" smtClean="0">
                <a:latin typeface="Times New Roman" pitchFamily="18" charset="0"/>
                <a:cs typeface="Times New Roman" pitchFamily="18" charset="0"/>
              </a:rPr>
              <a:t>Incorporates principles from the unitary process theories (</a:t>
            </a:r>
            <a:r>
              <a:rPr lang="en-US" sz="2800" dirty="0" smtClean="0">
                <a:latin typeface="Times New Roman" pitchFamily="18" charset="0"/>
                <a:cs typeface="Times New Roman" pitchFamily="18" charset="0"/>
              </a:rPr>
              <a:t>McEwen and Wills, 2011, </a:t>
            </a:r>
            <a:r>
              <a:rPr lang="en-US" dirty="0" smtClean="0">
                <a:latin typeface="Times New Roman" pitchFamily="18" charset="0"/>
                <a:cs typeface="Times New Roman" pitchFamily="18" charset="0"/>
              </a:rPr>
              <a:t>p. 174).</a:t>
            </a:r>
          </a:p>
          <a:p>
            <a:pPr eaLnBrk="1" hangingPunct="1">
              <a:buFont typeface="Arial" pitchFamily="34" charset="0"/>
              <a:buNone/>
            </a:pPr>
            <a:endParaRPr lang="en-US" dirty="0" smtClean="0"/>
          </a:p>
        </p:txBody>
      </p:sp>
    </p:spTree>
  </p:cSld>
  <p:clrMapOvr>
    <a:masterClrMapping/>
  </p:clrMapOvr>
  <p:transition spd="med">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Relationships of the Theory</a:t>
            </a:r>
          </a:p>
        </p:txBody>
      </p:sp>
      <p:sp>
        <p:nvSpPr>
          <p:cNvPr id="12291" name="Content Placeholder 2"/>
          <p:cNvSpPr>
            <a:spLocks noGrp="1"/>
          </p:cNvSpPr>
          <p:nvPr>
            <p:ph sz="quarter" idx="1"/>
          </p:nvPr>
        </p:nvSpPr>
        <p:spPr/>
        <p:txBody>
          <a:bodyPr>
            <a:normAutofit/>
          </a:bodyPr>
          <a:lstStyle/>
          <a:p>
            <a:pPr eaLnBrk="1" hangingPunct="1"/>
            <a:r>
              <a:rPr lang="en-US" sz="2400" dirty="0" smtClean="0">
                <a:latin typeface="Times New Roman" pitchFamily="18" charset="0"/>
                <a:cs typeface="Times New Roman" pitchFamily="18" charset="0"/>
              </a:rPr>
              <a:t>“A transpersonal caring field resides within a unitary field of consciousness and energy that transcends time, space, and physicality” (McEwen &amp; Wills, 2011, p. 176)</a:t>
            </a:r>
          </a:p>
          <a:p>
            <a:r>
              <a:rPr lang="en-US" sz="2400" dirty="0" smtClean="0">
                <a:latin typeface="Times New Roman" pitchFamily="18" charset="0"/>
                <a:cs typeface="Times New Roman" pitchFamily="18" charset="0"/>
              </a:rPr>
              <a:t>“The practitioner’s authentic intentionality and consciousness of caring has a higher frequency of energy than a noncaring consciousness (McEwen and Wills, 2011, p. 177)</a:t>
            </a:r>
          </a:p>
          <a:p>
            <a:r>
              <a:rPr lang="en-US" sz="2400" dirty="0" smtClean="0">
                <a:latin typeface="Times New Roman" pitchFamily="18" charset="0"/>
                <a:cs typeface="Times New Roman" pitchFamily="18" charset="0"/>
              </a:rPr>
              <a:t>“Caring-healing modalities are often noninvasive, nonintrusive, natural-human, energetic environmental field modalities” (McEwen and Wills, 2011, p.177)</a:t>
            </a:r>
          </a:p>
          <a:p>
            <a:pPr eaLnBrk="1" hangingPunct="1"/>
            <a:endParaRPr lang="en-US" sz="1400" dirty="0" smtClean="0"/>
          </a:p>
        </p:txBody>
      </p:sp>
    </p:spTree>
  </p:cSld>
  <p:clrMapOvr>
    <a:masterClrMapping/>
  </p:clrMapOvr>
  <p:transition spd="med">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A Useful Theory</a:t>
            </a:r>
          </a:p>
        </p:txBody>
      </p:sp>
      <p:sp>
        <p:nvSpPr>
          <p:cNvPr id="13315" name="Content Placeholder 2"/>
          <p:cNvSpPr>
            <a:spLocks noGrp="1"/>
          </p:cNvSpPr>
          <p:nvPr>
            <p:ph sz="quarter" idx="1"/>
          </p:nvPr>
        </p:nvSpPr>
        <p:spPr/>
        <p:txBody>
          <a:bodyPr/>
          <a:lstStyle/>
          <a:p>
            <a:pPr eaLnBrk="1" hangingPunct="1"/>
            <a:r>
              <a:rPr lang="en-US" dirty="0" smtClean="0">
                <a:latin typeface="Times New Roman" pitchFamily="18" charset="0"/>
                <a:cs typeface="Times New Roman" pitchFamily="18" charset="0"/>
              </a:rPr>
              <a:t>Can be applied to a variety of settings</a:t>
            </a:r>
          </a:p>
          <a:p>
            <a:pPr eaLnBrk="1" hangingPunct="1"/>
            <a:r>
              <a:rPr lang="en-US" dirty="0" smtClean="0">
                <a:latin typeface="Times New Roman" pitchFamily="18" charset="0"/>
                <a:cs typeface="Times New Roman" pitchFamily="18" charset="0"/>
              </a:rPr>
              <a:t>Examples:</a:t>
            </a:r>
          </a:p>
          <a:p>
            <a:pPr lvl="1" eaLnBrk="1" hangingPunct="1"/>
            <a:r>
              <a:rPr lang="en-US" dirty="0" smtClean="0">
                <a:latin typeface="Times New Roman" pitchFamily="18" charset="0"/>
                <a:cs typeface="Times New Roman" pitchFamily="18" charset="0"/>
              </a:rPr>
              <a:t>A researcher used the model in caring for morbidly obese individuals</a:t>
            </a:r>
          </a:p>
          <a:p>
            <a:pPr lvl="1" eaLnBrk="1" hangingPunct="1"/>
            <a:r>
              <a:rPr lang="en-US" dirty="0" smtClean="0">
                <a:latin typeface="Times New Roman" pitchFamily="18" charset="0"/>
                <a:cs typeface="Times New Roman" pitchFamily="18" charset="0"/>
              </a:rPr>
              <a:t>Individuals who have HIV, Wounded warriors, Older Adults (McEwen &amp; Wills, 2011, p.177)</a:t>
            </a:r>
          </a:p>
        </p:txBody>
      </p:sp>
    </p:spTree>
  </p:cSld>
  <p:clrMapOvr>
    <a:masterClrMapping/>
  </p:clrMapOvr>
  <p:transition spd="med">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Testability</a:t>
            </a:r>
          </a:p>
        </p:txBody>
      </p:sp>
      <p:sp>
        <p:nvSpPr>
          <p:cNvPr id="14339" name="Content Placeholder 2"/>
          <p:cNvSpPr>
            <a:spLocks noGrp="1"/>
          </p:cNvSpPr>
          <p:nvPr>
            <p:ph sz="quarter" idx="1"/>
          </p:nvPr>
        </p:nvSpPr>
        <p:spPr/>
        <p:txBody>
          <a:bodyPr/>
          <a:lstStyle/>
          <a:p>
            <a:pPr eaLnBrk="1" hangingPunct="1"/>
            <a:r>
              <a:rPr lang="en-US" dirty="0" smtClean="0">
                <a:latin typeface="Times New Roman" pitchFamily="18" charset="0"/>
                <a:cs typeface="Times New Roman" pitchFamily="18" charset="0"/>
              </a:rPr>
              <a:t>Allows quantitative and qualitative research methods (McEwen &amp; Wills, 2011, p. 177)</a:t>
            </a:r>
          </a:p>
          <a:p>
            <a:r>
              <a:rPr lang="en-US" dirty="0" smtClean="0">
                <a:latin typeface="Times New Roman" pitchFamily="18" charset="0"/>
                <a:cs typeface="Times New Roman" pitchFamily="18" charset="0"/>
              </a:rPr>
              <a:t>Science of caring is researched by numerous nurses in recent years (</a:t>
            </a:r>
            <a:r>
              <a:rPr lang="en-US" sz="2800" dirty="0" smtClean="0">
                <a:latin typeface="Times New Roman" pitchFamily="18" charset="0"/>
                <a:cs typeface="Times New Roman" pitchFamily="18" charset="0"/>
              </a:rPr>
              <a:t>McEwen and Wills, 2011, </a:t>
            </a:r>
            <a:r>
              <a:rPr lang="en-US" dirty="0" smtClean="0">
                <a:latin typeface="Times New Roman" pitchFamily="18" charset="0"/>
                <a:cs typeface="Times New Roman" pitchFamily="18" charset="0"/>
              </a:rPr>
              <a:t>p.177)</a:t>
            </a:r>
          </a:p>
          <a:p>
            <a:r>
              <a:rPr lang="en-US" dirty="0" smtClean="0">
                <a:latin typeface="Times New Roman" pitchFamily="18" charset="0"/>
                <a:cs typeface="Times New Roman" pitchFamily="18" charset="0"/>
              </a:rPr>
              <a:t>Researchers have tested the theory to explore “hope, spiritual well-being, and quality of life in hospitalized patients” (</a:t>
            </a:r>
            <a:r>
              <a:rPr lang="en-US" sz="2800" dirty="0" smtClean="0">
                <a:latin typeface="Times New Roman" pitchFamily="18" charset="0"/>
                <a:cs typeface="Times New Roman" pitchFamily="18" charset="0"/>
              </a:rPr>
              <a:t>McEwen and Wills, 2011, </a:t>
            </a:r>
            <a:r>
              <a:rPr lang="en-US" dirty="0" smtClean="0">
                <a:latin typeface="Times New Roman" pitchFamily="18" charset="0"/>
                <a:cs typeface="Times New Roman" pitchFamily="18" charset="0"/>
              </a:rPr>
              <a:t>p.177)</a:t>
            </a:r>
          </a:p>
        </p:txBody>
      </p:sp>
    </p:spTree>
  </p:cSld>
  <p:clrMapOvr>
    <a:masterClrMapping/>
  </p:clrMapOvr>
  <p:transition spd="med">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81000" y="228600"/>
            <a:ext cx="8382000" cy="1143000"/>
          </a:xfrm>
        </p:spPr>
        <p:txBody>
          <a:bodyPr/>
          <a:lstStyle/>
          <a:p>
            <a:r>
              <a:rPr lang="en-US" dirty="0" smtClean="0">
                <a:latin typeface="Times New Roman" pitchFamily="18" charset="0"/>
                <a:cs typeface="Times New Roman" pitchFamily="18" charset="0"/>
              </a:rPr>
              <a:t>Theory Evaluation</a:t>
            </a:r>
          </a:p>
        </p:txBody>
      </p:sp>
      <p:sp>
        <p:nvSpPr>
          <p:cNvPr id="15363" name="Content Placeholder 2"/>
          <p:cNvSpPr>
            <a:spLocks noGrp="1"/>
          </p:cNvSpPr>
          <p:nvPr>
            <p:ph sz="quarter" idx="1"/>
          </p:nvPr>
        </p:nvSpPr>
        <p:spPr/>
        <p:txBody>
          <a:bodyPr>
            <a:normAutofit/>
          </a:bodyPr>
          <a:lstStyle/>
          <a:p>
            <a:r>
              <a:rPr lang="en-US" dirty="0" smtClean="0">
                <a:latin typeface="Times New Roman" pitchFamily="18" charset="0"/>
                <a:cs typeface="Times New Roman" pitchFamily="18" charset="0"/>
              </a:rPr>
              <a:t>“…nursing is the art and science of human care; nurses engage in transpersonal caring transactions to assist person to achieve mind-body-soul harmony” (DeNisco &amp; Barker, 2013, p. 368).</a:t>
            </a:r>
          </a:p>
          <a:p>
            <a:r>
              <a:rPr lang="en-US" dirty="0" smtClean="0">
                <a:latin typeface="Times New Roman" pitchFamily="18" charset="0"/>
                <a:cs typeface="Times New Roman" pitchFamily="18" charset="0"/>
              </a:rPr>
              <a:t>Faith is an integral part of the healing process</a:t>
            </a:r>
          </a:p>
          <a:p>
            <a:r>
              <a:rPr lang="en-US" dirty="0" smtClean="0">
                <a:latin typeface="Times New Roman" pitchFamily="18" charset="0"/>
                <a:cs typeface="Times New Roman" pitchFamily="18" charset="0"/>
              </a:rPr>
              <a:t>Working in a faith based healthcare facility allows the nurse to make a deeper connection with patients</a:t>
            </a:r>
          </a:p>
          <a:p>
            <a:endParaRPr lang="en-US" dirty="0" smtClean="0">
              <a:cs typeface="Times New Roman" pitchFamily="18" charset="0"/>
            </a:endParaRPr>
          </a:p>
          <a:p>
            <a:endParaRPr lang="en-US"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p:txBody>
      </p:sp>
    </p:spTree>
  </p:cSld>
  <p:clrMapOvr>
    <a:masterClrMapping/>
  </p:clrMapOvr>
  <p:transition spd="med">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latin typeface="Times New Roman" pitchFamily="18" charset="0"/>
                <a:cs typeface="Times New Roman" pitchFamily="18" charset="0"/>
              </a:rPr>
              <a:t>Theory Evaluation (cont.)</a:t>
            </a:r>
          </a:p>
        </p:txBody>
      </p:sp>
      <p:sp>
        <p:nvSpPr>
          <p:cNvPr id="16387" name="Content Placeholder 2"/>
          <p:cNvSpPr>
            <a:spLocks noGrp="1"/>
          </p:cNvSpPr>
          <p:nvPr>
            <p:ph sz="quarter" idx="1"/>
          </p:nvPr>
        </p:nvSpPr>
        <p:spPr/>
        <p:txBody>
          <a:bodyPr>
            <a:normAutofit lnSpcReduction="10000"/>
          </a:bodyPr>
          <a:lstStyle/>
          <a:p>
            <a:r>
              <a:rPr lang="en-US" sz="3000" dirty="0" smtClean="0">
                <a:latin typeface="Times New Roman" pitchFamily="18" charset="0"/>
                <a:cs typeface="Times New Roman" pitchFamily="18" charset="0"/>
              </a:rPr>
              <a:t>Nursing “focuses on health promotion and treatment of disease” (Nursing Theories, 2012).</a:t>
            </a:r>
          </a:p>
          <a:p>
            <a:r>
              <a:rPr lang="en-US" sz="3000" dirty="0" smtClean="0">
                <a:latin typeface="Times New Roman" pitchFamily="18" charset="0"/>
                <a:cs typeface="Times New Roman" pitchFamily="18" charset="0"/>
              </a:rPr>
              <a:t>As a masters-prepared nurse, one can use Watson’s theory to educate others in the healthcare field.</a:t>
            </a:r>
          </a:p>
          <a:p>
            <a:r>
              <a:rPr lang="en-US" sz="3000" dirty="0" smtClean="0">
                <a:latin typeface="Times New Roman" pitchFamily="18" charset="0"/>
                <a:cs typeface="Times New Roman" pitchFamily="18" charset="0"/>
              </a:rPr>
              <a:t>“When (nursing) students perceive the climate of nursing education as caring, they learn a professional way of being” (Wade &amp; Kasper, 2006, p.162).</a:t>
            </a:r>
            <a:r>
              <a:rPr lang="en-US" b="1" dirty="0" smtClean="0"/>
              <a:t/>
            </a:r>
            <a:br>
              <a:rPr lang="en-US" b="1" dirty="0" smtClean="0"/>
            </a:br>
            <a:endParaRPr lang="en-US" dirty="0" smtClean="0"/>
          </a:p>
          <a:p>
            <a:endParaRPr lang="en-US" dirty="0" smtClean="0"/>
          </a:p>
        </p:txBody>
      </p:sp>
    </p:spTree>
  </p:cSld>
  <p:clrMapOvr>
    <a:masterClrMapping/>
  </p:clrMapOvr>
  <p:transition spd="med">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latin typeface="Times New Roman" pitchFamily="18" charset="0"/>
                <a:cs typeface="Times New Roman" pitchFamily="18" charset="0"/>
              </a:rPr>
              <a:t>Advanced Practice Application</a:t>
            </a:r>
          </a:p>
        </p:txBody>
      </p:sp>
      <p:sp>
        <p:nvSpPr>
          <p:cNvPr id="17411" name="Content Placeholder 2"/>
          <p:cNvSpPr>
            <a:spLocks noGrp="1"/>
          </p:cNvSpPr>
          <p:nvPr>
            <p:ph sz="quarter" idx="1"/>
          </p:nvPr>
        </p:nvSpPr>
        <p:spPr/>
        <p:txBody>
          <a:bodyPr/>
          <a:lstStyle/>
          <a:p>
            <a:r>
              <a:rPr lang="en-US" sz="3600" dirty="0" smtClean="0">
                <a:latin typeface="Times New Roman" pitchFamily="18" charset="0"/>
                <a:cs typeface="Times New Roman" pitchFamily="18" charset="0"/>
              </a:rPr>
              <a:t>“Caring experiences may lead to enhanced clinical judgment, increased skills and knowledge, mobilization of caring abilities, enhanced empathy, and a love of nursing” (Wade &amp; Kasper, 2006, p. 163).  </a:t>
            </a:r>
          </a:p>
        </p:txBody>
      </p:sp>
    </p:spTree>
  </p:cSld>
  <p:clrMapOvr>
    <a:masterClrMapping/>
  </p:clrMapOvr>
  <p:transition spd="med">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p>
        </p:txBody>
      </p:sp>
      <p:sp>
        <p:nvSpPr>
          <p:cNvPr id="30723" name="Content Placeholder 2"/>
          <p:cNvSpPr>
            <a:spLocks noGrp="1"/>
          </p:cNvSpPr>
          <p:nvPr>
            <p:ph sz="quarter" idx="1"/>
          </p:nvPr>
        </p:nvSpPr>
        <p:spPr/>
        <p:txBody>
          <a:bodyPr>
            <a:normAutofit fontScale="92500"/>
          </a:bodyPr>
          <a:lstStyle/>
          <a:p>
            <a:pPr>
              <a:buFont typeface="Arial" pitchFamily="34" charset="0"/>
              <a:buNone/>
            </a:pPr>
            <a:r>
              <a:rPr lang="en-US" sz="2400" dirty="0" smtClean="0">
                <a:latin typeface="Times New Roman" pitchFamily="18" charset="0"/>
                <a:cs typeface="Times New Roman" pitchFamily="18" charset="0"/>
              </a:rPr>
              <a:t>DeNisco, S., &amp; Barker, A.  (2013). </a:t>
            </a:r>
            <a:r>
              <a:rPr lang="en-US" sz="2400" i="1" dirty="0" smtClean="0">
                <a:latin typeface="Times New Roman" pitchFamily="18" charset="0"/>
                <a:cs typeface="Times New Roman" pitchFamily="18" charset="0"/>
              </a:rPr>
              <a:t>Advanced Practice Nursing: Evolving Roles for the Transformation of the Profession</a:t>
            </a:r>
            <a:r>
              <a:rPr lang="en-US" sz="2400" dirty="0" smtClean="0">
                <a:latin typeface="Times New Roman" pitchFamily="18" charset="0"/>
                <a:cs typeface="Times New Roman" pitchFamily="18" charset="0"/>
              </a:rPr>
              <a:t> (2nd ed.). Burlington, MA: Jones &amp; Bartlett Learning.</a:t>
            </a:r>
          </a:p>
          <a:p>
            <a:pPr>
              <a:buFont typeface="Arial" pitchFamily="34" charset="0"/>
              <a:buNone/>
            </a:pPr>
            <a:r>
              <a:rPr lang="en-US" sz="2400" dirty="0" smtClean="0">
                <a:latin typeface="Times New Roman" pitchFamily="18" charset="0"/>
                <a:cs typeface="Times New Roman" pitchFamily="18" charset="0"/>
              </a:rPr>
              <a:t>Hayes, M. &amp; Jones, D. (2007). Health as Expanding Consciousness: Pattern Recognition and Incarcerated Mothers, a Transforming Experience. </a:t>
            </a:r>
            <a:r>
              <a:rPr lang="en-US" sz="2400" i="1" dirty="0" smtClean="0">
                <a:latin typeface="Times New Roman" pitchFamily="18" charset="0"/>
                <a:cs typeface="Times New Roman" pitchFamily="18" charset="0"/>
              </a:rPr>
              <a:t>Journal of Forensic Nursing, 3</a:t>
            </a:r>
            <a:r>
              <a:rPr lang="en-US" sz="2400" dirty="0" smtClean="0">
                <a:latin typeface="Times New Roman" pitchFamily="18" charset="0"/>
                <a:cs typeface="Times New Roman" pitchFamily="18" charset="0"/>
              </a:rPr>
              <a:t>(2), p.61-66. </a:t>
            </a:r>
          </a:p>
          <a:p>
            <a:pPr>
              <a:buFont typeface="Arial" pitchFamily="34" charset="0"/>
              <a:buNone/>
            </a:pPr>
            <a:r>
              <a:rPr lang="en-US" sz="2400" dirty="0" smtClean="0">
                <a:latin typeface="Times New Roman" pitchFamily="18" charset="0"/>
                <a:cs typeface="Times New Roman" pitchFamily="18" charset="0"/>
              </a:rPr>
              <a:t>McEwen, M., &amp; Wills, E. M. (2011). </a:t>
            </a:r>
            <a:r>
              <a:rPr lang="en-US" sz="2400" i="1" dirty="0" smtClean="0">
                <a:latin typeface="Times New Roman" pitchFamily="18" charset="0"/>
                <a:cs typeface="Times New Roman" pitchFamily="18" charset="0"/>
              </a:rPr>
              <a:t>Theoretical Basis for Nursing</a:t>
            </a:r>
            <a:r>
              <a:rPr lang="en-US" sz="2400" dirty="0" smtClean="0">
                <a:latin typeface="Times New Roman" pitchFamily="18" charset="0"/>
                <a:cs typeface="Times New Roman" pitchFamily="18" charset="0"/>
              </a:rPr>
              <a:t> (3rd ed.). Philadelphia: Wolters Kluwer/Lippincott Williams &amp; Wilkins.</a:t>
            </a:r>
          </a:p>
          <a:p>
            <a:pPr>
              <a:buFont typeface="Arial" pitchFamily="34" charset="0"/>
              <a:buNone/>
            </a:pPr>
            <a:r>
              <a:rPr lang="en-US" sz="2400" dirty="0" smtClean="0">
                <a:latin typeface="Times New Roman" pitchFamily="18" charset="0"/>
                <a:cs typeface="Times New Roman" pitchFamily="18" charset="0"/>
              </a:rPr>
              <a:t>Nursing Theories, (2012). Retrieved from </a:t>
            </a:r>
            <a:r>
              <a:rPr lang="en-US" sz="2400" u="sng" dirty="0" smtClean="0">
                <a:latin typeface="Times New Roman" pitchFamily="18" charset="0"/>
                <a:cs typeface="Times New Roman" pitchFamily="18" charset="0"/>
                <a:hlinkClick r:id="rId2"/>
              </a:rPr>
              <a:t>http://currentnursing.com/nursing_theory/Watson.html</a:t>
            </a:r>
            <a:endParaRPr lang="en-US" sz="2400" u="sng" dirty="0" smtClean="0">
              <a:latin typeface="Times New Roman" pitchFamily="18" charset="0"/>
              <a:cs typeface="Times New Roman" pitchFamily="18" charset="0"/>
            </a:endParaRPr>
          </a:p>
          <a:p>
            <a:pPr>
              <a:buFont typeface="Arial" pitchFamily="34" charset="0"/>
              <a:buNone/>
            </a:pPr>
            <a:endParaRPr lang="en-US" sz="2400" dirty="0" smtClean="0">
              <a:cs typeface="Times New Roman" pitchFamily="18" charset="0"/>
            </a:endParaRPr>
          </a:p>
          <a:p>
            <a:endParaRPr lang="en-US" sz="2400" dirty="0" smtClean="0"/>
          </a:p>
        </p:txBody>
      </p:sp>
    </p:spTree>
  </p:cSld>
  <p:clrMapOvr>
    <a:masterClrMapping/>
  </p:clrMapOvr>
  <p:transition spd="med">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dirty="0" smtClean="0">
                <a:latin typeface="Times New Roman" pitchFamily="18" charset="0"/>
                <a:cs typeface="Times New Roman" pitchFamily="18" charset="0"/>
              </a:rPr>
              <a:t>References (cont.)</a:t>
            </a:r>
          </a:p>
        </p:txBody>
      </p:sp>
      <p:sp>
        <p:nvSpPr>
          <p:cNvPr id="31747" name="Content Placeholder 2"/>
          <p:cNvSpPr>
            <a:spLocks noGrp="1"/>
          </p:cNvSpPr>
          <p:nvPr>
            <p:ph sz="quarter" idx="1"/>
          </p:nvPr>
        </p:nvSpPr>
        <p:spPr/>
        <p:txBody>
          <a:bodyPr>
            <a:normAutofit fontScale="92500"/>
          </a:bodyPr>
          <a:lstStyle/>
          <a:p>
            <a:pPr>
              <a:buFont typeface="Arial" pitchFamily="34" charset="0"/>
              <a:buNone/>
            </a:pPr>
            <a:r>
              <a:rPr lang="en-US" sz="2800" dirty="0" smtClean="0">
                <a:latin typeface="Times New Roman" pitchFamily="18" charset="0"/>
                <a:cs typeface="Times New Roman" pitchFamily="18" charset="0"/>
              </a:rPr>
              <a:t>Nursing Theories, (2012). Retrieved from </a:t>
            </a:r>
            <a:r>
              <a:rPr lang="en-US" sz="2800" u="sng" dirty="0" smtClean="0">
                <a:latin typeface="Times New Roman" pitchFamily="18" charset="0"/>
                <a:cs typeface="Times New Roman" pitchFamily="18" charset="0"/>
                <a:hlinkClick r:id="rId2"/>
              </a:rPr>
              <a:t>http://currentnursing.com/nursing_theory/Newman_Health_As_Expanding_Consciousness.html</a:t>
            </a:r>
            <a:endParaRPr lang="en-US" sz="2800" dirty="0" smtClean="0">
              <a:latin typeface="Times New Roman" pitchFamily="18" charset="0"/>
              <a:cs typeface="Times New Roman" pitchFamily="18" charset="0"/>
            </a:endParaRPr>
          </a:p>
          <a:p>
            <a:pPr>
              <a:buFont typeface="Arial" pitchFamily="34" charset="0"/>
              <a:buNone/>
            </a:pPr>
            <a:r>
              <a:rPr lang="en-US" sz="2800" dirty="0" smtClean="0">
                <a:latin typeface="Times New Roman" pitchFamily="18" charset="0"/>
                <a:cs typeface="Times New Roman" pitchFamily="18" charset="0"/>
              </a:rPr>
              <a:t>Pilkington, F., (2007), Envisioning Nursing in 2050 Through the Eyes of Nurse Theorists:  Katie Eriksson and Margaret Newman. </a:t>
            </a:r>
            <a:r>
              <a:rPr lang="en-US" sz="2800" i="1" dirty="0" smtClean="0">
                <a:latin typeface="Times New Roman" pitchFamily="18" charset="0"/>
                <a:cs typeface="Times New Roman" pitchFamily="18" charset="0"/>
              </a:rPr>
              <a:t>Nursing Science Quarterly, 20 </a:t>
            </a:r>
            <a:r>
              <a:rPr lang="en-US" sz="2800" dirty="0" smtClean="0">
                <a:latin typeface="Times New Roman" pitchFamily="18" charset="0"/>
                <a:cs typeface="Times New Roman" pitchFamily="18" charset="0"/>
              </a:rPr>
              <a:t>(3), p. 200. doi: 10.1177/0894318407303099.</a:t>
            </a:r>
          </a:p>
          <a:p>
            <a:pPr>
              <a:buFont typeface="Arial" pitchFamily="34" charset="0"/>
              <a:buNone/>
            </a:pPr>
            <a:r>
              <a:rPr lang="en-US" sz="2800" dirty="0" smtClean="0">
                <a:latin typeface="Times New Roman" pitchFamily="18" charset="0"/>
                <a:cs typeface="Times New Roman" pitchFamily="18" charset="0"/>
              </a:rPr>
              <a:t>Predeger, E., &amp; Mumma, C., (2004). Connectedness in Chronic Illness:  Women’s Journeys. </a:t>
            </a:r>
            <a:r>
              <a:rPr lang="en-US" sz="2800" i="1" dirty="0" smtClean="0">
                <a:latin typeface="Times New Roman" pitchFamily="18" charset="0"/>
                <a:cs typeface="Times New Roman" pitchFamily="18" charset="0"/>
              </a:rPr>
              <a:t>International Journal for Human Caring, 8</a:t>
            </a:r>
            <a:r>
              <a:rPr lang="en-US" sz="2800" dirty="0" smtClean="0">
                <a:latin typeface="Times New Roman" pitchFamily="18" charset="0"/>
                <a:cs typeface="Times New Roman" pitchFamily="18" charset="0"/>
              </a:rPr>
              <a:t>(1), p. 13-19.</a:t>
            </a:r>
          </a:p>
          <a:p>
            <a:endParaRPr lang="en-US" dirty="0" smtClean="0"/>
          </a:p>
        </p:txBody>
      </p:sp>
    </p:spTree>
  </p:cSld>
  <p:clrMapOvr>
    <a:masterClrMapping/>
  </p:clrMapOvr>
  <p:transition spd="med">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latin typeface="Times New Roman" pitchFamily="18" charset="0"/>
                <a:cs typeface="Times New Roman" pitchFamily="18" charset="0"/>
              </a:rPr>
              <a:t>Abstract</a:t>
            </a:r>
          </a:p>
        </p:txBody>
      </p:sp>
      <p:sp>
        <p:nvSpPr>
          <p:cNvPr id="3075" name="Content Placeholder 2"/>
          <p:cNvSpPr>
            <a:spLocks noGrp="1"/>
          </p:cNvSpPr>
          <p:nvPr>
            <p:ph sz="quarter" idx="1"/>
          </p:nvPr>
        </p:nvSpPr>
        <p:spPr/>
        <p:txBody>
          <a:bodyPr>
            <a:normAutofit/>
          </a:bodyPr>
          <a:lstStyle/>
          <a:p>
            <a:r>
              <a:rPr lang="en-US" sz="3600" dirty="0" smtClean="0">
                <a:latin typeface="Times New Roman" pitchFamily="18" charset="0"/>
                <a:cs typeface="Times New Roman" pitchFamily="18" charset="0"/>
              </a:rPr>
              <a:t>Looking at two well known nursing theorists: Jean Watson and Margaret Newman</a:t>
            </a:r>
          </a:p>
          <a:p>
            <a:r>
              <a:rPr lang="en-US" sz="3600" dirty="0" smtClean="0">
                <a:latin typeface="Times New Roman" pitchFamily="18" charset="0"/>
                <a:cs typeface="Times New Roman" pitchFamily="18" charset="0"/>
              </a:rPr>
              <a:t>Examining their theories and concepts</a:t>
            </a:r>
          </a:p>
          <a:p>
            <a:r>
              <a:rPr lang="en-US" sz="3600" dirty="0" smtClean="0">
                <a:latin typeface="Times New Roman" pitchFamily="18" charset="0"/>
                <a:cs typeface="Times New Roman" pitchFamily="18" charset="0"/>
              </a:rPr>
              <a:t>Analyzing each theorist’s model of care</a:t>
            </a:r>
          </a:p>
          <a:p>
            <a:r>
              <a:rPr lang="en-US" sz="3600" dirty="0" smtClean="0">
                <a:latin typeface="Times New Roman" pitchFamily="18" charset="0"/>
                <a:cs typeface="Times New Roman" pitchFamily="18" charset="0"/>
              </a:rPr>
              <a:t>Applying each theorist’s model in current practice</a:t>
            </a:r>
          </a:p>
        </p:txBody>
      </p:sp>
    </p:spTree>
  </p:cSld>
  <p:clrMapOvr>
    <a:masterClrMapping/>
  </p:clrMapOvr>
  <p:transition spd="med">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latin typeface="Times New Roman" pitchFamily="18" charset="0"/>
                <a:cs typeface="Times New Roman" pitchFamily="18" charset="0"/>
              </a:rPr>
              <a:t>References (cont.)</a:t>
            </a:r>
          </a:p>
        </p:txBody>
      </p:sp>
      <p:sp>
        <p:nvSpPr>
          <p:cNvPr id="32771" name="Content Placeholder 2"/>
          <p:cNvSpPr>
            <a:spLocks noGrp="1"/>
          </p:cNvSpPr>
          <p:nvPr>
            <p:ph sz="quarter" idx="1"/>
          </p:nvPr>
        </p:nvSpPr>
        <p:spPr/>
        <p:txBody>
          <a:bodyPr>
            <a:normAutofit/>
          </a:bodyPr>
          <a:lstStyle/>
          <a:p>
            <a:pPr>
              <a:buFont typeface="Arial" pitchFamily="34" charset="0"/>
              <a:buNone/>
            </a:pPr>
            <a:r>
              <a:rPr lang="en-US" sz="2400" dirty="0" smtClean="0">
                <a:latin typeface="Times New Roman" pitchFamily="18" charset="0"/>
                <a:cs typeface="Times New Roman" pitchFamily="18" charset="0"/>
              </a:rPr>
              <a:t>Wade , G. &amp; Kasper, N. (2006). Nursing Students’ Perceptions of Instructor Caring:  An Instrument Based on Watson’s Theory of Transpersonal Caring. </a:t>
            </a:r>
            <a:r>
              <a:rPr lang="en-US" sz="2400" i="1" dirty="0" smtClean="0">
                <a:latin typeface="Times New Roman" pitchFamily="18" charset="0"/>
                <a:cs typeface="Times New Roman" pitchFamily="18" charset="0"/>
              </a:rPr>
              <a:t>Journal of Nursing Education, 45</a:t>
            </a:r>
            <a:r>
              <a:rPr lang="en-US" sz="2400" dirty="0" smtClean="0">
                <a:latin typeface="Times New Roman" pitchFamily="18" charset="0"/>
                <a:cs typeface="Times New Roman" pitchFamily="18" charset="0"/>
              </a:rPr>
              <a:t>(5), 162-168.</a:t>
            </a:r>
          </a:p>
          <a:p>
            <a:pPr>
              <a:buNone/>
            </a:pPr>
            <a:r>
              <a:rPr lang="en-US" sz="2400" dirty="0" smtClean="0">
                <a:latin typeface="Times New Roman" pitchFamily="18" charset="0"/>
                <a:cs typeface="Times New Roman" pitchFamily="18" charset="0"/>
              </a:rPr>
              <a:t>Watson Caring Science Institute.  (2007).  Caring Science.  Retrieved from http://watsoncaringscience.org/about-us/caring-science-definitions-processes-theory/#</a:t>
            </a:r>
          </a:p>
          <a:p>
            <a:pPr>
              <a:buFont typeface="Arial" pitchFamily="34" charset="0"/>
              <a:buNone/>
            </a:pPr>
            <a:r>
              <a:rPr lang="en-US" sz="2400" dirty="0" smtClean="0">
                <a:latin typeface="Times New Roman" pitchFamily="18" charset="0"/>
                <a:cs typeface="Times New Roman" pitchFamily="18" charset="0"/>
              </a:rPr>
              <a:t>  Weingourt, R., (1998). Using Margaret A. Newman's Theory of Health with Elderly Nursing Home Residents. </a:t>
            </a:r>
            <a:r>
              <a:rPr lang="en-US" sz="2400" i="1" dirty="0" smtClean="0">
                <a:latin typeface="Times New Roman" pitchFamily="18" charset="0"/>
                <a:cs typeface="Times New Roman" pitchFamily="18" charset="0"/>
              </a:rPr>
              <a:t>Perspectives in Psychiatric Care,34</a:t>
            </a:r>
            <a:r>
              <a:rPr lang="en-US" sz="2400" dirty="0" smtClean="0">
                <a:latin typeface="Times New Roman" pitchFamily="18" charset="0"/>
                <a:cs typeface="Times New Roman" pitchFamily="18" charset="0"/>
              </a:rPr>
              <a:t>(3), p. 25-30.</a:t>
            </a:r>
          </a:p>
          <a:p>
            <a:pPr>
              <a:buFont typeface="Arial" pitchFamily="34" charset="0"/>
              <a:buNone/>
            </a:pPr>
            <a:r>
              <a:rPr lang="en-US" dirty="0" smtClean="0"/>
              <a:t> </a:t>
            </a:r>
          </a:p>
          <a:p>
            <a:endParaRPr lang="en-US" dirty="0" smtClean="0"/>
          </a:p>
        </p:txBody>
      </p:sp>
    </p:spTree>
  </p:cSld>
  <p:clrMapOvr>
    <a:masterClrMapping/>
  </p:clrMapOvr>
  <p:transition spd="med">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Nursing:  The Philosophy and Science of Caring</a:t>
            </a:r>
          </a:p>
        </p:txBody>
      </p:sp>
      <p:sp>
        <p:nvSpPr>
          <p:cNvPr id="4098" name="Title 1"/>
          <p:cNvSpPr>
            <a:spLocks noGrp="1"/>
          </p:cNvSpPr>
          <p:nvPr>
            <p:ph type="ctrTitle"/>
          </p:nvPr>
        </p:nvSpPr>
        <p:spPr/>
        <p:txBody>
          <a:bodyPr/>
          <a:lstStyle/>
          <a:p>
            <a:pPr eaLnBrk="1" hangingPunct="1"/>
            <a:r>
              <a:rPr lang="en-US" dirty="0" smtClean="0">
                <a:latin typeface="Times New Roman" pitchFamily="18" charset="0"/>
                <a:cs typeface="Times New Roman" pitchFamily="18" charset="0"/>
              </a:rPr>
              <a:t>Jean Watson</a:t>
            </a:r>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Background</a:t>
            </a:r>
          </a:p>
        </p:txBody>
      </p:sp>
      <p:sp>
        <p:nvSpPr>
          <p:cNvPr id="3" name="Content Placeholder 2"/>
          <p:cNvSpPr>
            <a:spLocks noGrp="1"/>
          </p:cNvSpPr>
          <p:nvPr>
            <p:ph sz="quarter" idx="1"/>
          </p:nvPr>
        </p:nvSpPr>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Was born in West Virginia</a:t>
            </a:r>
          </a:p>
          <a:p>
            <a:pPr eaLnBrk="1" fontAlgn="auto" hangingPunct="1">
              <a:spcAft>
                <a:spcPts val="0"/>
              </a:spcAft>
              <a:defRPr/>
            </a:pPr>
            <a:r>
              <a:rPr lang="en-US" dirty="0" smtClean="0">
                <a:latin typeface="Times New Roman" pitchFamily="18" charset="0"/>
                <a:cs typeface="Times New Roman" pitchFamily="18" charset="0"/>
              </a:rPr>
              <a:t>Attended Lewis Gale School of Nursing in Roanoke, VA</a:t>
            </a:r>
          </a:p>
          <a:p>
            <a:pPr algn="just" eaLnBrk="1" fontAlgn="auto" hangingPunct="1">
              <a:spcAft>
                <a:spcPts val="0"/>
              </a:spcAft>
              <a:buFont typeface="Arial"/>
              <a:buChar char="•"/>
              <a:defRPr/>
            </a:pPr>
            <a:r>
              <a:rPr lang="en-US" dirty="0" smtClean="0">
                <a:latin typeface="Times New Roman" pitchFamily="18" charset="0"/>
                <a:cs typeface="Times New Roman" pitchFamily="18" charset="0"/>
              </a:rPr>
              <a:t>Received her BSN in 1964, MS in 1966, and PhD in 1973 all from the University of Colorado.</a:t>
            </a:r>
          </a:p>
          <a:p>
            <a:pPr algn="just" eaLnBrk="1" fontAlgn="auto" hangingPunct="1">
              <a:spcAft>
                <a:spcPts val="0"/>
              </a:spcAft>
              <a:buFont typeface="Arial"/>
              <a:buChar char="•"/>
              <a:defRPr/>
            </a:pPr>
            <a:r>
              <a:rPr lang="en-US" dirty="0" smtClean="0">
                <a:latin typeface="Times New Roman" pitchFamily="18" charset="0"/>
                <a:cs typeface="Times New Roman" pitchFamily="18" charset="0"/>
              </a:rPr>
              <a:t>Her master’s degree is in psychiatric-mental health nursing.</a:t>
            </a:r>
          </a:p>
          <a:p>
            <a:pPr algn="just" eaLnBrk="1" fontAlgn="auto" hangingPunct="1">
              <a:spcAft>
                <a:spcPts val="0"/>
              </a:spcAft>
              <a:buFont typeface="Arial"/>
              <a:buChar char="•"/>
              <a:defRPr/>
            </a:pPr>
            <a:r>
              <a:rPr lang="en-US" dirty="0" smtClean="0">
                <a:latin typeface="Times New Roman" pitchFamily="18" charset="0"/>
                <a:cs typeface="Times New Roman" pitchFamily="18" charset="0"/>
              </a:rPr>
              <a:t>Her doctorate is in educational psychology and counseling</a:t>
            </a:r>
          </a:p>
          <a:p>
            <a:pPr marL="0" indent="0" algn="just" eaLnBrk="1" fontAlgn="auto" hangingPunct="1">
              <a:spcAft>
                <a:spcPts val="0"/>
              </a:spcAft>
              <a:buNone/>
              <a:defRPr/>
            </a:pPr>
            <a:r>
              <a:rPr lang="en-US" dirty="0" smtClean="0">
                <a:latin typeface="Times New Roman" pitchFamily="18" charset="0"/>
                <a:cs typeface="Times New Roman" pitchFamily="18" charset="0"/>
              </a:rPr>
              <a:t>(McEwen </a:t>
            </a:r>
            <a:r>
              <a:rPr lang="en-US" dirty="0">
                <a:latin typeface="Times New Roman" pitchFamily="18" charset="0"/>
                <a:cs typeface="Times New Roman" pitchFamily="18" charset="0"/>
              </a:rPr>
              <a:t>and Wills, </a:t>
            </a:r>
            <a:r>
              <a:rPr lang="en-US" dirty="0" smtClean="0">
                <a:latin typeface="Times New Roman" pitchFamily="18" charset="0"/>
                <a:cs typeface="Times New Roman" pitchFamily="18" charset="0"/>
              </a:rPr>
              <a:t>2011, p. 174)</a:t>
            </a:r>
          </a:p>
          <a:p>
            <a:pPr eaLnBrk="1" fontAlgn="auto" hangingPunct="1">
              <a:spcAft>
                <a:spcPts val="0"/>
              </a:spcAft>
              <a:defRPr/>
            </a:pPr>
            <a:endParaRPr lang="en-US" dirty="0" smtClean="0"/>
          </a:p>
        </p:txBody>
      </p:sp>
    </p:spTree>
  </p:cSld>
  <p:clrMapOvr>
    <a:masterClrMapping/>
  </p:clrMapOvr>
  <p:transition spd="med">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Background</a:t>
            </a:r>
          </a:p>
        </p:txBody>
      </p:sp>
      <p:sp>
        <p:nvSpPr>
          <p:cNvPr id="3" name="Content Placeholder 2"/>
          <p:cNvSpPr>
            <a:spLocks noGrp="1"/>
          </p:cNvSpPr>
          <p:nvPr>
            <p:ph sz="quarter" idx="1"/>
          </p:nvPr>
        </p:nvSpPr>
        <p:spPr/>
        <p:txBody>
          <a:bodyPr rtlCol="0">
            <a:normAutofit/>
          </a:bodyPr>
          <a:lstStyle/>
          <a:p>
            <a:pPr algn="just" eaLnBrk="1" fontAlgn="auto" hangingPunct="1">
              <a:spcAft>
                <a:spcPts val="0"/>
              </a:spcAft>
              <a:buFont typeface="Arial"/>
              <a:buChar char="•"/>
              <a:defRPr/>
            </a:pPr>
            <a:r>
              <a:rPr lang="en-US" dirty="0" smtClean="0">
                <a:latin typeface="Times New Roman" pitchFamily="18" charset="0"/>
                <a:cs typeface="Times New Roman" pitchFamily="18" charset="0"/>
              </a:rPr>
              <a:t>She is the former Dean of the School of Nursing at the University of Colorado.</a:t>
            </a:r>
          </a:p>
          <a:p>
            <a:pPr algn="just" eaLnBrk="1" fontAlgn="auto" hangingPunct="1">
              <a:spcAft>
                <a:spcPts val="0"/>
              </a:spcAft>
              <a:buFont typeface="Arial"/>
              <a:buChar char="•"/>
              <a:defRPr/>
            </a:pPr>
            <a:r>
              <a:rPr lang="en-US" dirty="0" smtClean="0">
                <a:latin typeface="Times New Roman" pitchFamily="18" charset="0"/>
                <a:cs typeface="Times New Roman" pitchFamily="18" charset="0"/>
              </a:rPr>
              <a:t>Distinguished Professor of Nursing and Chair in Caring Science at the University of Colorado Health Sciences Center (founder). </a:t>
            </a:r>
          </a:p>
          <a:p>
            <a:pPr algn="just" eaLnBrk="1" fontAlgn="auto" hangingPunct="1">
              <a:spcAft>
                <a:spcPts val="0"/>
              </a:spcAft>
              <a:buFont typeface="Arial"/>
              <a:buChar char="•"/>
              <a:defRPr/>
            </a:pPr>
            <a:r>
              <a:rPr lang="en-US" dirty="0" smtClean="0">
                <a:latin typeface="Times New Roman" pitchFamily="18" charset="0"/>
                <a:cs typeface="Times New Roman" pitchFamily="18" charset="0"/>
              </a:rPr>
              <a:t>Fellow of the American Academy of Nursing. </a:t>
            </a:r>
          </a:p>
          <a:p>
            <a:pPr algn="just" eaLnBrk="1" fontAlgn="auto" hangingPunct="1">
              <a:spcAft>
                <a:spcPts val="0"/>
              </a:spcAft>
              <a:defRPr/>
            </a:pPr>
            <a:r>
              <a:rPr lang="en-US" dirty="0" smtClean="0">
                <a:latin typeface="Times New Roman" pitchFamily="18" charset="0"/>
                <a:cs typeface="Times New Roman" pitchFamily="18" charset="0"/>
              </a:rPr>
              <a:t>“Her theory is one of the newest of nursing’s grand theories, having only been completely codified in 1979, revised in 1985, and broadened and advanced more recently” (McEwen and Wills, 2011, p. 174) </a:t>
            </a:r>
          </a:p>
        </p:txBody>
      </p:sp>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Theory Description</a:t>
            </a:r>
          </a:p>
        </p:txBody>
      </p:sp>
      <p:sp>
        <p:nvSpPr>
          <p:cNvPr id="3" name="Content Placeholder 2"/>
          <p:cNvSpPr>
            <a:spLocks noGrp="1"/>
          </p:cNvSpPr>
          <p:nvPr>
            <p:ph sz="quarter" idx="1"/>
          </p:nvPr>
        </p:nvSpPr>
        <p:spPr/>
        <p:txBody>
          <a:bodyPr rtlCol="0">
            <a:normAutofit fontScale="25000" lnSpcReduction="20000"/>
          </a:bodyPr>
          <a:lstStyle/>
          <a:p>
            <a:pPr eaLnBrk="1" fontAlgn="auto" hangingPunct="1">
              <a:spcAft>
                <a:spcPts val="0"/>
              </a:spcAft>
              <a:defRPr/>
            </a:pPr>
            <a:r>
              <a:rPr lang="en-US" sz="6400" dirty="0" smtClean="0">
                <a:latin typeface="Times New Roman" pitchFamily="18" charset="0"/>
                <a:cs typeface="Times New Roman" pitchFamily="18" charset="0"/>
              </a:rPr>
              <a:t>“Watson called her earlier work a descriptive theory of caring and stated that it was the only theory of nursing to incorporate the spiritual dimension of nursing at the time it was first conceptualized” (McEwen and Wills, 2011, p. 174).</a:t>
            </a:r>
          </a:p>
          <a:p>
            <a:pPr eaLnBrk="1" fontAlgn="auto" hangingPunct="1">
              <a:spcAft>
                <a:spcPts val="0"/>
              </a:spcAft>
              <a:defRPr/>
            </a:pPr>
            <a:r>
              <a:rPr lang="en-US" sz="6400" dirty="0" smtClean="0">
                <a:latin typeface="Times New Roman" pitchFamily="18" charset="0"/>
                <a:cs typeface="Times New Roman" pitchFamily="18" charset="0"/>
              </a:rPr>
              <a:t>“The value system that permeates Watson’s (1988, 2008) theory of human caring includes a “deep respect for the wonders and mysteries of life” (1988, p.34) and recognition that spiritual and ethical dimensions are major elements of the human care process” (McEwen and Wills, 2011 p. 175).</a:t>
            </a:r>
          </a:p>
          <a:p>
            <a:pPr eaLnBrk="1" fontAlgn="auto" hangingPunct="1">
              <a:spcAft>
                <a:spcPts val="0"/>
              </a:spcAft>
              <a:defRPr/>
            </a:pPr>
            <a:r>
              <a:rPr lang="en-US" sz="6400" dirty="0" smtClean="0">
                <a:latin typeface="Times New Roman" pitchFamily="18" charset="0"/>
                <a:cs typeface="Times New Roman" pitchFamily="18" charset="0"/>
              </a:rPr>
              <a:t>“Caring science encompasses a humanitarian, human science orientation to human caring processes, phenomena and experiences. Caring science includes arts and humanities as well as science” (Watson Caring Science Institute, 2007)..</a:t>
            </a:r>
          </a:p>
          <a:p>
            <a:pPr eaLnBrk="1" fontAlgn="auto" hangingPunct="1">
              <a:spcAft>
                <a:spcPts val="0"/>
              </a:spcAft>
              <a:defRPr/>
            </a:pPr>
            <a:r>
              <a:rPr lang="en-US" sz="6400" dirty="0" smtClean="0">
                <a:latin typeface="Times New Roman" pitchFamily="18" charset="0"/>
                <a:cs typeface="Times New Roman" pitchFamily="18" charset="0"/>
              </a:rPr>
              <a:t>“Watson’s concepts came from nursing: Nightingale and Rogers, Psychologists: Giorgi, Johnson, and Koch, and philosophy” (McEwen and Wills, 2011, p. 175).  </a:t>
            </a:r>
          </a:p>
          <a:p>
            <a:pPr eaLnBrk="1" fontAlgn="auto" hangingPunct="1">
              <a:spcAft>
                <a:spcPts val="0"/>
              </a:spcAft>
              <a:defRPr/>
            </a:pPr>
            <a:r>
              <a:rPr lang="en-US" sz="6400" dirty="0" smtClean="0">
                <a:latin typeface="Times New Roman" pitchFamily="18" charset="0"/>
                <a:cs typeface="Times New Roman" pitchFamily="18" charset="0"/>
              </a:rPr>
              <a:t>“The model has been implemented at the University of Colorado in education and clinical practice.  Also, Georgia Southern University taught undergraduate and nurse practitioner courses from the human caring philosophy” (McEwen and Wills, 2011, p. 177).</a:t>
            </a:r>
          </a:p>
          <a:p>
            <a:pPr eaLnBrk="1" fontAlgn="auto" hangingPunct="1">
              <a:spcAft>
                <a:spcPts val="0"/>
              </a:spcAft>
              <a:defRPr/>
            </a:pPr>
            <a:endParaRPr lang="en-US" dirty="0" smtClean="0"/>
          </a:p>
        </p:txBody>
      </p:sp>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Meta-paradigmal Concepts </a:t>
            </a:r>
          </a:p>
        </p:txBody>
      </p:sp>
      <p:sp>
        <p:nvSpPr>
          <p:cNvPr id="3" name="Content Placeholder 2"/>
          <p:cNvSpPr>
            <a:spLocks noGrp="1"/>
          </p:cNvSpPr>
          <p:nvPr>
            <p:ph sz="quarter" idx="1"/>
          </p:nvPr>
        </p:nvSpPr>
        <p:spPr/>
        <p:txBody>
          <a:bodyPr rtlCol="0">
            <a:normAutofit fontScale="85000" lnSpcReduction="20000"/>
          </a:bodyPr>
          <a:lstStyle/>
          <a:p>
            <a:pPr marL="0" indent="0" eaLnBrk="1" fontAlgn="auto" hangingPunct="1">
              <a:spcAft>
                <a:spcPts val="0"/>
              </a:spcAft>
              <a:buFont typeface="Arial" pitchFamily="34" charset="0"/>
              <a:buNone/>
              <a:defRPr/>
            </a:pPr>
            <a:r>
              <a:rPr lang="en-US" dirty="0" smtClean="0">
                <a:latin typeface="Times New Roman" pitchFamily="18" charset="0"/>
                <a:cs typeface="Times New Roman" pitchFamily="18" charset="0"/>
              </a:rPr>
              <a:t>1.  </a:t>
            </a:r>
            <a:r>
              <a:rPr lang="en-US" b="1" dirty="0" smtClean="0">
                <a:latin typeface="Times New Roman" pitchFamily="18" charset="0"/>
                <a:cs typeface="Times New Roman" pitchFamily="18" charset="0"/>
              </a:rPr>
              <a:t>Human being- </a:t>
            </a:r>
            <a:r>
              <a:rPr lang="en-US" dirty="0" smtClean="0">
                <a:latin typeface="Times New Roman" pitchFamily="18" charset="0"/>
                <a:cs typeface="Times New Roman" pitchFamily="18" charset="0"/>
              </a:rPr>
              <a:t>A valued person to be cared for, respected, nurtured, understood, and assisted.</a:t>
            </a:r>
            <a:endParaRPr lang="en-US" b="1" dirty="0" smtClean="0">
              <a:latin typeface="Times New Roman" pitchFamily="18" charset="0"/>
              <a:cs typeface="Times New Roman" pitchFamily="18" charset="0"/>
            </a:endParaRPr>
          </a:p>
          <a:p>
            <a:pPr marL="0" indent="0" eaLnBrk="1" fontAlgn="auto" hangingPunct="1">
              <a:spcAft>
                <a:spcPts val="0"/>
              </a:spcAft>
              <a:buFont typeface="Arial" pitchFamily="34" charset="0"/>
              <a:buNone/>
              <a:defRPr/>
            </a:pPr>
            <a:r>
              <a:rPr lang="en-US" dirty="0" smtClean="0">
                <a:latin typeface="Times New Roman" pitchFamily="18" charset="0"/>
                <a:cs typeface="Times New Roman" pitchFamily="18" charset="0"/>
              </a:rPr>
              <a:t>2. </a:t>
            </a:r>
            <a:r>
              <a:rPr lang="en-US" b="1" dirty="0" smtClean="0">
                <a:latin typeface="Times New Roman" pitchFamily="18" charset="0"/>
                <a:cs typeface="Times New Roman" pitchFamily="18" charset="0"/>
              </a:rPr>
              <a:t>Health-</a:t>
            </a:r>
            <a:r>
              <a:rPr lang="en-US" dirty="0" smtClean="0">
                <a:latin typeface="Times New Roman" pitchFamily="18" charset="0"/>
                <a:cs typeface="Times New Roman" pitchFamily="18" charset="0"/>
              </a:rPr>
              <a:t> Unity and harmony within the mind, body, and soul; health is associated with the degree of congruence between the self as perceived and the self as experienced.</a:t>
            </a:r>
          </a:p>
          <a:p>
            <a:pPr marL="0" indent="0" eaLnBrk="1" fontAlgn="auto" hangingPunct="1">
              <a:spcAft>
                <a:spcPts val="0"/>
              </a:spcAft>
              <a:buFont typeface="Arial" pitchFamily="34" charset="0"/>
              <a:buNone/>
              <a:defRPr/>
            </a:pPr>
            <a:r>
              <a:rPr lang="en-US" dirty="0" smtClean="0">
                <a:latin typeface="Times New Roman" pitchFamily="18" charset="0"/>
                <a:cs typeface="Times New Roman" pitchFamily="18" charset="0"/>
              </a:rPr>
              <a:t>3. </a:t>
            </a:r>
            <a:r>
              <a:rPr lang="en-US" b="1" dirty="0" smtClean="0">
                <a:latin typeface="Times New Roman" pitchFamily="18" charset="0"/>
                <a:cs typeface="Times New Roman" pitchFamily="18" charset="0"/>
              </a:rPr>
              <a:t>Nursing-</a:t>
            </a:r>
            <a:r>
              <a:rPr lang="en-US" dirty="0" smtClean="0">
                <a:latin typeface="Times New Roman" pitchFamily="18" charset="0"/>
                <a:cs typeface="Times New Roman" pitchFamily="18" charset="0"/>
              </a:rPr>
              <a:t> A human science of persons and human health—illness experiences that are mediated by professional, personal, scientific, esthetic, and ethical human care transactions.</a:t>
            </a:r>
          </a:p>
          <a:p>
            <a:pPr marL="0" indent="0" eaLnBrk="1" fontAlgn="auto" hangingPunct="1">
              <a:spcAft>
                <a:spcPts val="0"/>
              </a:spcAft>
              <a:buFont typeface="Arial" pitchFamily="34" charset="0"/>
              <a:buNone/>
              <a:defRPr/>
            </a:pPr>
            <a:r>
              <a:rPr lang="en-US" dirty="0" smtClean="0">
                <a:latin typeface="Times New Roman" pitchFamily="18" charset="0"/>
                <a:cs typeface="Times New Roman" pitchFamily="18" charset="0"/>
              </a:rPr>
              <a:t>(McEwen and Wills, 2011, p. 176, Table 8-8)</a:t>
            </a:r>
          </a:p>
          <a:p>
            <a:pPr marL="0" indent="0" eaLnBrk="1" fontAlgn="auto" hangingPunct="1">
              <a:spcAft>
                <a:spcPts val="0"/>
              </a:spcAft>
              <a:buFont typeface="Arial" pitchFamily="34" charset="0"/>
              <a:buNone/>
              <a:defRPr/>
            </a:pPr>
            <a:r>
              <a:rPr lang="en-US" dirty="0" smtClean="0">
                <a:latin typeface="Times New Roman" pitchFamily="18" charset="0"/>
                <a:cs typeface="Times New Roman" pitchFamily="18" charset="0"/>
              </a:rPr>
              <a:t>4. </a:t>
            </a:r>
            <a:r>
              <a:rPr lang="en-US" b="1" dirty="0" smtClean="0">
                <a:latin typeface="Times New Roman" pitchFamily="18" charset="0"/>
                <a:cs typeface="Times New Roman" pitchFamily="18" charset="0"/>
              </a:rPr>
              <a:t>Environment-  “</a:t>
            </a:r>
            <a:r>
              <a:rPr lang="en-US" dirty="0" smtClean="0">
                <a:latin typeface="Times New Roman" pitchFamily="18" charset="0"/>
                <a:cs typeface="Times New Roman" pitchFamily="18" charset="0"/>
              </a:rPr>
              <a:t>According to Watson, caring (and nursing) has existed in every society. A caring attitude is not transmitted from generation to generation.  It is transmitted by the culture of  the profession as a unique way of coping with its environment” </a:t>
            </a:r>
            <a:endParaRPr lang="en-US" b="1" dirty="0" smtClean="0">
              <a:latin typeface="Times New Roman" pitchFamily="18" charset="0"/>
              <a:cs typeface="Times New Roman" pitchFamily="18" charset="0"/>
            </a:endParaRPr>
          </a:p>
          <a:p>
            <a:pPr marL="0" indent="0" eaLnBrk="1" fontAlgn="auto" hangingPunct="1">
              <a:spcAft>
                <a:spcPts val="0"/>
              </a:spcAft>
              <a:buFont typeface="Arial" pitchFamily="34" charset="0"/>
              <a:buNone/>
              <a:defRPr/>
            </a:pPr>
            <a:r>
              <a:rPr lang="en-US" dirty="0" smtClean="0">
                <a:latin typeface="Times New Roman" pitchFamily="18" charset="0"/>
                <a:cs typeface="Times New Roman" pitchFamily="18" charset="0"/>
              </a:rPr>
              <a:t>(Nursing Theories, 2012)</a:t>
            </a:r>
          </a:p>
        </p:txBody>
      </p:sp>
    </p:spTree>
  </p:cSld>
  <p:clrMapOvr>
    <a:masterClrMapping/>
  </p:clrMapOvr>
  <p:transition spd="med">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latin typeface="Times New Roman" pitchFamily="18" charset="0"/>
                <a:cs typeface="Times New Roman" pitchFamily="18" charset="0"/>
              </a:rPr>
              <a:t>Other Concepts</a:t>
            </a:r>
          </a:p>
        </p:txBody>
      </p:sp>
      <p:sp>
        <p:nvSpPr>
          <p:cNvPr id="7171" name="Content Placeholder 2"/>
          <p:cNvSpPr>
            <a:spLocks noGrp="1"/>
          </p:cNvSpPr>
          <p:nvPr>
            <p:ph sz="quarter" idx="1"/>
          </p:nvPr>
        </p:nvSpPr>
        <p:spPr/>
        <p:txBody>
          <a:bodyPr>
            <a:normAutofit lnSpcReduction="10000"/>
          </a:bodyPr>
          <a:lstStyle/>
          <a:p>
            <a:r>
              <a:rPr lang="en-US" sz="1600" b="1" dirty="0" smtClean="0">
                <a:latin typeface="Times New Roman" pitchFamily="18" charset="0"/>
                <a:cs typeface="Times New Roman" pitchFamily="18" charset="0"/>
              </a:rPr>
              <a:t>Actual caring occasion</a:t>
            </a:r>
            <a:r>
              <a:rPr lang="en-US" sz="1600" dirty="0" smtClean="0">
                <a:latin typeface="Times New Roman" pitchFamily="18" charset="0"/>
                <a:cs typeface="Times New Roman" pitchFamily="18" charset="0"/>
              </a:rPr>
              <a:t>- “Involves actions and choices by the nurse and the individual.  The moment of coming together in a caring occasion presents the two persons with the opportunity to decide how to be in the relationship—what to do with the moment” (McEwen and Wills, 2011, p. 176).</a:t>
            </a:r>
          </a:p>
          <a:p>
            <a:r>
              <a:rPr lang="en-US" sz="1600" b="1" dirty="0" smtClean="0">
                <a:latin typeface="Times New Roman" pitchFamily="18" charset="0"/>
                <a:cs typeface="Times New Roman" pitchFamily="18" charset="0"/>
              </a:rPr>
              <a:t>Transpersonal</a:t>
            </a:r>
            <a:r>
              <a:rPr lang="en-US" sz="1600" dirty="0" smtClean="0">
                <a:latin typeface="Times New Roman" pitchFamily="18" charset="0"/>
                <a:cs typeface="Times New Roman" pitchFamily="18" charset="0"/>
              </a:rPr>
              <a:t>- “An intersubjective human-to-human relationship in which the nurse affects and is affected by the person of the other.  Both are fully present in the moment and feel a union with the other; they share a phenomenal field that becomes part of the life history of both” (McEwen and Wills, 2011p. 176).</a:t>
            </a:r>
          </a:p>
          <a:p>
            <a:r>
              <a:rPr lang="en-US" sz="1600" b="1" dirty="0" smtClean="0">
                <a:latin typeface="Times New Roman" pitchFamily="18" charset="0"/>
                <a:cs typeface="Times New Roman" pitchFamily="18" charset="0"/>
              </a:rPr>
              <a:t>Phenomenal field</a:t>
            </a:r>
            <a:r>
              <a:rPr lang="en-US" sz="1600" dirty="0" smtClean="0">
                <a:latin typeface="Times New Roman" pitchFamily="18" charset="0"/>
                <a:cs typeface="Times New Roman" pitchFamily="18" charset="0"/>
              </a:rPr>
              <a:t>- “The totality of human experience of one’s being in the world.  This refers to the individual’s frame of reference that can only be known to that person” (McEwen and Wills, 2011, p. 176). </a:t>
            </a:r>
          </a:p>
          <a:p>
            <a:r>
              <a:rPr lang="en-US" sz="1600" b="1" dirty="0" smtClean="0">
                <a:latin typeface="Times New Roman" pitchFamily="18" charset="0"/>
                <a:cs typeface="Times New Roman" pitchFamily="18" charset="0"/>
              </a:rPr>
              <a:t>Self</a:t>
            </a:r>
            <a:r>
              <a:rPr lang="en-US" sz="1600" dirty="0" smtClean="0">
                <a:latin typeface="Times New Roman" pitchFamily="18" charset="0"/>
                <a:cs typeface="Times New Roman" pitchFamily="18" charset="0"/>
              </a:rPr>
              <a:t>- “The organized conceptual gestalt composed of perceptions of the characteristics of the “I” or “ME” and the perceptions of the relationship of the “I” or “ME” to others and to various aspects of life” (McEwen and Wills, 2011, p. 176).</a:t>
            </a:r>
          </a:p>
          <a:p>
            <a:r>
              <a:rPr lang="en-US" sz="1600" b="1" dirty="0" smtClean="0">
                <a:latin typeface="Times New Roman" pitchFamily="18" charset="0"/>
                <a:cs typeface="Times New Roman" pitchFamily="18" charset="0"/>
              </a:rPr>
              <a:t>Time</a:t>
            </a:r>
            <a:r>
              <a:rPr lang="en-US" sz="1600" dirty="0" smtClean="0">
                <a:latin typeface="Times New Roman" pitchFamily="18" charset="0"/>
                <a:cs typeface="Times New Roman" pitchFamily="18" charset="0"/>
              </a:rPr>
              <a:t>- “The present is more subjectively real and the past is more objectively real.  The past is prior to, or in a different mode of being than the present, but it is not clearly distinguishable.  Past, present, and future incidents merge and fuse” (McEwen and Wills, 2011, p.176).</a:t>
            </a:r>
            <a:endParaRPr lang="en-US" sz="16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836554813"/>
      </p:ext>
    </p:extLst>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The seven major assumptions</a:t>
            </a:r>
          </a:p>
        </p:txBody>
      </p:sp>
      <p:sp>
        <p:nvSpPr>
          <p:cNvPr id="3" name="Content Placeholder 2"/>
          <p:cNvSpPr>
            <a:spLocks noGrp="1"/>
          </p:cNvSpPr>
          <p:nvPr>
            <p:ph sz="quarter" idx="1"/>
          </p:nvPr>
        </p:nvSpPr>
        <p:spPr/>
        <p:txBody>
          <a:bodyPr rtlCol="0">
            <a:normAutofit fontScale="77500" lnSpcReduction="20000"/>
          </a:bodyPr>
          <a:lstStyle/>
          <a:p>
            <a:pPr algn="just" eaLnBrk="1" fontAlgn="auto" hangingPunct="1">
              <a:spcAft>
                <a:spcPts val="0"/>
              </a:spcAft>
              <a:buFont typeface="+mj-lt"/>
              <a:buAutoNum type="arabicPeriod"/>
              <a:defRPr/>
            </a:pPr>
            <a:r>
              <a:rPr lang="en-US" dirty="0" smtClean="0">
                <a:latin typeface="Times New Roman" pitchFamily="18" charset="0"/>
                <a:cs typeface="Times New Roman" pitchFamily="18" charset="0"/>
              </a:rPr>
              <a:t>Caring can be effectively demonstrated and practiced only interpersonally. </a:t>
            </a:r>
          </a:p>
          <a:p>
            <a:pPr algn="just" eaLnBrk="1" fontAlgn="auto" hangingPunct="1">
              <a:spcAft>
                <a:spcPts val="0"/>
              </a:spcAft>
              <a:buFont typeface="+mj-lt"/>
              <a:buAutoNum type="arabicPeriod"/>
              <a:defRPr/>
            </a:pPr>
            <a:r>
              <a:rPr lang="en-US" dirty="0" smtClean="0">
                <a:latin typeface="Times New Roman" pitchFamily="18" charset="0"/>
                <a:cs typeface="Times New Roman" pitchFamily="18" charset="0"/>
              </a:rPr>
              <a:t>Caring consists of curative factors that result in the satisfaction of certain human needs. </a:t>
            </a:r>
          </a:p>
          <a:p>
            <a:pPr algn="just" eaLnBrk="1" fontAlgn="auto" hangingPunct="1">
              <a:spcAft>
                <a:spcPts val="0"/>
              </a:spcAft>
              <a:buFont typeface="+mj-lt"/>
              <a:buAutoNum type="arabicPeriod"/>
              <a:defRPr/>
            </a:pPr>
            <a:r>
              <a:rPr lang="en-US" dirty="0" smtClean="0">
                <a:latin typeface="Times New Roman" pitchFamily="18" charset="0"/>
                <a:cs typeface="Times New Roman" pitchFamily="18" charset="0"/>
              </a:rPr>
              <a:t>Effective caring promotes health and individual or family growth. </a:t>
            </a:r>
          </a:p>
          <a:p>
            <a:pPr algn="just" eaLnBrk="1" fontAlgn="auto" hangingPunct="1">
              <a:spcAft>
                <a:spcPts val="0"/>
              </a:spcAft>
              <a:buFont typeface="+mj-lt"/>
              <a:buAutoNum type="arabicPeriod"/>
              <a:defRPr/>
            </a:pPr>
            <a:r>
              <a:rPr lang="en-US" dirty="0" smtClean="0">
                <a:latin typeface="Times New Roman" pitchFamily="18" charset="0"/>
                <a:cs typeface="Times New Roman" pitchFamily="18" charset="0"/>
              </a:rPr>
              <a:t>Caring responses accept person not only as he or she is now but as what he or she may become. </a:t>
            </a:r>
          </a:p>
          <a:p>
            <a:pPr algn="just" eaLnBrk="1" fontAlgn="auto" hangingPunct="1">
              <a:spcAft>
                <a:spcPts val="0"/>
              </a:spcAft>
              <a:buFont typeface="+mj-lt"/>
              <a:buAutoNum type="arabicPeriod"/>
              <a:defRPr/>
            </a:pPr>
            <a:r>
              <a:rPr lang="en-US" dirty="0" smtClean="0">
                <a:latin typeface="Times New Roman" pitchFamily="18" charset="0"/>
                <a:cs typeface="Times New Roman" pitchFamily="18" charset="0"/>
              </a:rPr>
              <a:t>A caring environment is one that offers the development of potential while allowing the person to choose the best action for himself or herself at a given point in time. </a:t>
            </a:r>
          </a:p>
          <a:p>
            <a:pPr algn="just" eaLnBrk="1" fontAlgn="auto" hangingPunct="1">
              <a:spcAft>
                <a:spcPts val="0"/>
              </a:spcAft>
              <a:buFont typeface="+mj-lt"/>
              <a:buAutoNum type="arabicPeriod"/>
              <a:defRPr/>
            </a:pPr>
            <a:r>
              <a:rPr lang="en-US" dirty="0" smtClean="0">
                <a:latin typeface="Times New Roman" pitchFamily="18" charset="0"/>
                <a:cs typeface="Times New Roman" pitchFamily="18" charset="0"/>
              </a:rPr>
              <a:t>Caring is more “ healthogenic” than is curing. A science of caring is complementary to the science of curing. </a:t>
            </a:r>
          </a:p>
          <a:p>
            <a:pPr algn="just" eaLnBrk="1" fontAlgn="auto" hangingPunct="1">
              <a:spcAft>
                <a:spcPts val="0"/>
              </a:spcAft>
              <a:buFont typeface="+mj-lt"/>
              <a:buAutoNum type="arabicPeriod"/>
              <a:defRPr/>
            </a:pPr>
            <a:r>
              <a:rPr lang="en-US" dirty="0" smtClean="0">
                <a:latin typeface="Times New Roman" pitchFamily="18" charset="0"/>
                <a:cs typeface="Times New Roman" pitchFamily="18" charset="0"/>
              </a:rPr>
              <a:t>The practice of caring is central to nursing. </a:t>
            </a:r>
          </a:p>
          <a:p>
            <a:pPr marL="0" indent="0" eaLnBrk="1" fontAlgn="auto" hangingPunct="1">
              <a:spcAft>
                <a:spcPts val="0"/>
              </a:spcAft>
              <a:buFont typeface="Arial" pitchFamily="34" charset="0"/>
              <a:buNone/>
              <a:defRPr/>
            </a:pPr>
            <a:r>
              <a:rPr lang="en-US" dirty="0" smtClean="0">
                <a:latin typeface="Times New Roman" pitchFamily="18" charset="0"/>
                <a:cs typeface="Times New Roman" pitchFamily="18" charset="0"/>
              </a:rPr>
              <a:t>(Nursing Theories, 2012)</a:t>
            </a:r>
          </a:p>
        </p:txBody>
      </p:sp>
    </p:spTree>
  </p:cSld>
  <p:clrMapOvr>
    <a:masterClrMapping/>
  </p:clrMapOvr>
  <p:transition spd="med">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570</TotalTime>
  <Words>2577</Words>
  <Application>Microsoft Office PowerPoint</Application>
  <PresentationFormat>On-screen Show (4:3)</PresentationFormat>
  <Paragraphs>153</Paragraphs>
  <Slides>20</Slides>
  <Notes>13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Equity</vt:lpstr>
      <vt:lpstr>Nursing Theorists: Watson &amp; Newman </vt:lpstr>
      <vt:lpstr>Abstract</vt:lpstr>
      <vt:lpstr>Jean Watson</vt:lpstr>
      <vt:lpstr>Background</vt:lpstr>
      <vt:lpstr>Background</vt:lpstr>
      <vt:lpstr>Theory Description</vt:lpstr>
      <vt:lpstr>Meta-paradigmal Concepts </vt:lpstr>
      <vt:lpstr>Other Concepts</vt:lpstr>
      <vt:lpstr>The seven major assumptions</vt:lpstr>
      <vt:lpstr>Ten Caritas Processes</vt:lpstr>
      <vt:lpstr>Theory Analysis</vt:lpstr>
      <vt:lpstr>Relationships of the Theory</vt:lpstr>
      <vt:lpstr>A Useful Theory</vt:lpstr>
      <vt:lpstr>Testability</vt:lpstr>
      <vt:lpstr>Theory Evaluation</vt:lpstr>
      <vt:lpstr>Theory Evaluation (cont.)</vt:lpstr>
      <vt:lpstr>Advanced Practice Application</vt:lpstr>
      <vt:lpstr>References</vt:lpstr>
      <vt:lpstr>References (cont.)</vt:lpstr>
      <vt:lpstr>References (cont.)</vt:lpstr>
    </vt:vector>
  </TitlesOfParts>
  <Company>HSC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Watson</dc:title>
  <dc:creator>Dana Hintz</dc:creator>
  <cp:lastModifiedBy>Bridgeport Hospital</cp:lastModifiedBy>
  <cp:revision>83</cp:revision>
  <dcterms:created xsi:type="dcterms:W3CDTF">2013-01-20T08:07:13Z</dcterms:created>
  <dcterms:modified xsi:type="dcterms:W3CDTF">2013-01-24T04:13:24Z</dcterms:modified>
</cp:coreProperties>
</file>